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416" r:id="rId2"/>
    <p:sldId id="466" r:id="rId3"/>
    <p:sldId id="475" r:id="rId4"/>
    <p:sldId id="476" r:id="rId5"/>
    <p:sldId id="467" r:id="rId6"/>
    <p:sldId id="477" r:id="rId7"/>
    <p:sldId id="478" r:id="rId8"/>
    <p:sldId id="479" r:id="rId9"/>
    <p:sldId id="480" r:id="rId10"/>
    <p:sldId id="481" r:id="rId11"/>
    <p:sldId id="483" r:id="rId12"/>
    <p:sldId id="482" r:id="rId13"/>
    <p:sldId id="358" r:id="rId14"/>
    <p:sldId id="468" r:id="rId15"/>
    <p:sldId id="472" r:id="rId16"/>
    <p:sldId id="469" r:id="rId17"/>
    <p:sldId id="474" r:id="rId18"/>
    <p:sldId id="463" r:id="rId19"/>
    <p:sldId id="485" r:id="rId20"/>
    <p:sldId id="48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308C"/>
    <a:srgbClr val="98061D"/>
    <a:srgbClr val="A5A5A5"/>
    <a:srgbClr val="ED7D31"/>
    <a:srgbClr val="4472C4"/>
    <a:srgbClr val="BA99BE"/>
    <a:srgbClr val="660874"/>
    <a:srgbClr val="FDB91A"/>
    <a:srgbClr val="5D9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01" autoAdjust="0"/>
    <p:restoredTop sz="81736" autoAdjust="0"/>
  </p:normalViewPr>
  <p:slideViewPr>
    <p:cSldViewPr snapToGrid="0" showGuides="1">
      <p:cViewPr varScale="1">
        <p:scale>
          <a:sx n="134" d="100"/>
          <a:sy n="134" d="100"/>
        </p:scale>
        <p:origin x="1788" y="126"/>
      </p:cViewPr>
      <p:guideLst>
        <p:guide orient="horz" pos="3748"/>
        <p:guide pos="386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BB16A-C5E6-42FD-B883-723BF5D74162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9BF3A-664C-479E-8502-925B1B70A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11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0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09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62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</m:ctrlPr>
                      </m:sSubSupPr>
                      <m:e>
                        <m:r>
                          <a:rPr lang="en-US" altLang="zh-CN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: Lift force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: Drag force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𝑘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h</m:t>
                        </m:r>
                      </m:sup>
                    </m:sSup>
                    <m:r>
                      <a:rPr lang="en-US" altLang="zh-C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腾讯体"/>
                        <a:cs typeface="OPPOSans B" panose="00020600040101010101" pitchFamily="18" charset="-122"/>
                      </a:rPr>
                      <m:t>/</m:t>
                    </m:r>
                    <m:sSup>
                      <m:sSupPr>
                        <m:ctrlP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𝑘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: Constants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腾讯体"/>
                        <a:cs typeface="OPPOSans B" panose="00020600040101010101" pitchFamily="18" charset="-122"/>
                      </a:rPr>
                      <m:t>𝑛</m:t>
                    </m:r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: number of blades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: Rotation frequency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0" i="0">
                    <a:solidFill>
                      <a:schemeClr val="bg1"/>
                    </a:solidFill>
                    <a:latin typeface="Cambria Math" panose="02040503050406030204" pitchFamily="18" charset="0"/>
                    <a:ea typeface="腾讯体"/>
                    <a:cs typeface="OPPOSans B" panose="00020600040101010101" pitchFamily="18" charset="-122"/>
                  </a:rPr>
                  <a:t>𝑇_𝑖^𝑣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: Lift force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i="0">
                    <a:solidFill>
                      <a:schemeClr val="bg1"/>
                    </a:solidFill>
                    <a:latin typeface="Cambria Math" panose="02040503050406030204" pitchFamily="18" charset="0"/>
                    <a:ea typeface="腾讯体"/>
                    <a:cs typeface="OPPOSans B" panose="00020600040101010101" pitchFamily="18" charset="-122"/>
                  </a:rPr>
                  <a:t>𝑇_𝑖^ℎ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: Drag force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i="0">
                    <a:solidFill>
                      <a:schemeClr val="bg1"/>
                    </a:solidFill>
                    <a:latin typeface="Cambria Math" panose="02040503050406030204" pitchFamily="18" charset="0"/>
                    <a:ea typeface="腾讯体"/>
                    <a:cs typeface="OPPOSans B" panose="00020600040101010101" pitchFamily="18" charset="-122"/>
                  </a:rPr>
                  <a:t>𝑘^ℎ/𝑘^𝑣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: Constants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i="0">
                    <a:solidFill>
                      <a:schemeClr val="bg1"/>
                    </a:solidFill>
                    <a:latin typeface="Cambria Math" panose="02040503050406030204" pitchFamily="18" charset="0"/>
                    <a:ea typeface="腾讯体"/>
                    <a:cs typeface="OPPOSans B" panose="00020600040101010101" pitchFamily="18" charset="-122"/>
                  </a:rPr>
                  <a:t>𝑛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: number of blades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i="0">
                    <a:solidFill>
                      <a:schemeClr val="bg1"/>
                    </a:solidFill>
                    <a:latin typeface="Cambria Math" panose="02040503050406030204" pitchFamily="18" charset="0"/>
                    <a:ea typeface="腾讯体"/>
                    <a:cs typeface="OPPOSans B" panose="00020600040101010101" pitchFamily="18" charset="-122"/>
                  </a:rPr>
                  <a:t>𝑓_𝑖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: Rotation frequency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28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lang="en-US" altLang="zh-CN" sz="1200" b="1" dirty="0" err="1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NLoS</a:t>
            </a:r>
            <a:r>
              <a:rPr lang="en-US" altLang="zh-CN" sz="1200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== True:</a:t>
            </a:r>
          </a:p>
          <a:p>
            <a:r>
              <a:rPr lang="en-US" altLang="zh-CN" sz="1200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12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Enable acoustic-based inertial measurement; #Frequency domain</a:t>
            </a:r>
          </a:p>
          <a:p>
            <a:r>
              <a:rPr lang="en-US" altLang="zh-CN" sz="1200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</a:p>
          <a:p>
            <a:r>
              <a:rPr lang="en-US" altLang="zh-CN" sz="12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Enable acoustic-based inertial measurement; #Frequency domain</a:t>
            </a:r>
          </a:p>
          <a:p>
            <a:r>
              <a:rPr lang="en-US" altLang="zh-CN" sz="12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Enable </a:t>
            </a:r>
            <a:r>
              <a:rPr lang="en-US" altLang="zh-CN" sz="1200" dirty="0" err="1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DoA</a:t>
            </a:r>
            <a:r>
              <a:rPr lang="en-US" altLang="zh-CN" sz="12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-based direction calibration; #Spatial domain</a:t>
            </a:r>
            <a:endParaRPr lang="zh-CN" altLang="en-US" sz="12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59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这一页的连线是否有必要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46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510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9BF3A-664C-479E-8502-925B1B70AC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85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9BF3A-664C-479E-8502-925B1B70AC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56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81113-C283-4C71-A7D1-B16FF35A0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A6B314-65F9-478E-AE3A-9BAE264C1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A05D5-FFC1-486E-B7F7-8DDBDE50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E50096-5CCC-4CBD-ABAA-334FDC074E0A}" type="datetime1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93FCA6-B5C0-4EC6-A971-86942CFF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C95BC9-6A95-4058-A12A-9B91EA6C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33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94B8-1E89-47F0-A1CF-8BDFC42F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25" y="0"/>
            <a:ext cx="10515600" cy="900979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B6270-3A37-470B-9B4D-9DB483397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25" y="1202170"/>
            <a:ext cx="11458698" cy="5085813"/>
          </a:xfrm>
        </p:spPr>
        <p:txBody>
          <a:bodyPr/>
          <a:lstStyle>
            <a:lvl1pPr>
              <a:defRPr>
                <a:latin typeface="Georgia" panose="02040502050405020303" pitchFamily="18" charset="0"/>
                <a:ea typeface="微软雅黑 Light" panose="020B0502040204020203" pitchFamily="34" charset="-122"/>
              </a:defRPr>
            </a:lvl1pPr>
            <a:lvl2pPr>
              <a:defRPr>
                <a:latin typeface="Georgia" panose="02040502050405020303" pitchFamily="18" charset="0"/>
                <a:ea typeface="微软雅黑 Light" panose="020B0502040204020203" pitchFamily="34" charset="-122"/>
              </a:defRPr>
            </a:lvl2pPr>
            <a:lvl3pPr>
              <a:defRPr>
                <a:latin typeface="Georgia" panose="02040502050405020303" pitchFamily="18" charset="0"/>
                <a:ea typeface="微软雅黑 Light" panose="020B0502040204020203" pitchFamily="34" charset="-122"/>
              </a:defRPr>
            </a:lvl3pPr>
            <a:lvl4pPr>
              <a:defRPr>
                <a:latin typeface="Georgia" panose="02040502050405020303" pitchFamily="18" charset="0"/>
                <a:ea typeface="微软雅黑 Light" panose="020B0502040204020203" pitchFamily="34" charset="-122"/>
              </a:defRPr>
            </a:lvl4pPr>
            <a:lvl5pPr>
              <a:defRPr>
                <a:latin typeface="Georgia" panose="02040502050405020303" pitchFamily="18" charset="0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88EE58-27C5-42F0-9A8E-8F5749C2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6A16B2-8F78-490E-8A4B-BCB27328E075}" type="datetime1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1A1FB-30C8-4CEC-ABED-B90544A9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ADD46B-C85A-462E-B685-598B9ED2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ED4A35F-A330-4969-853E-2A5C3D3E810E}"/>
              </a:ext>
            </a:extLst>
          </p:cNvPr>
          <p:cNvCxnSpPr>
            <a:cxnSpLocks/>
          </p:cNvCxnSpPr>
          <p:nvPr userDrawn="1"/>
        </p:nvCxnSpPr>
        <p:spPr>
          <a:xfrm>
            <a:off x="0" y="711202"/>
            <a:ext cx="12192000" cy="0"/>
          </a:xfrm>
          <a:prstGeom prst="line">
            <a:avLst/>
          </a:prstGeom>
          <a:ln w="28575"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64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38E02-87EE-43BC-957F-212503DB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E00941-F3A4-453E-96D9-C576CD133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DE0E6-744C-485B-97D0-7375F2B8D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19DC8D-0301-40DF-BADD-82AA46305DBF}" type="datetime1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496B66-DC46-42C0-863D-C4DC88D5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1E3A19-39A6-4F83-A205-54C0845B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662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8411C-BED4-4832-9D71-BD1AE5C6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1BE7C-1ADB-4888-A8CC-6C88CD0D6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248E63-5738-4ADD-AA4E-9A1104DCF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00FE0B-B0FE-4CE9-88B4-C5FA5B46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55F8E2-45EF-44C2-A138-44B21BFD316C}" type="datetime1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83EC80-8F22-4AD4-AE08-9E6EA2FF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B805F0-0441-4E10-AA52-BDDE588E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D1917-53E2-42C5-9DCB-5507068D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9809F3-0DC4-4D60-AFB6-0F60C3E55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8A3F94-081B-4F74-A028-14ABF1F79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4312CC-9FE9-4794-8B52-B0BC2F9E0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F985BF-BD12-451B-9576-AE80D2DCF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9A3F4B-14EF-49D1-AB03-F84E7323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8BA83-D32A-4C9E-AEB5-FF0AF79D9977}" type="datetime1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E8E7FE-BCEB-45A0-8CB2-CF94BE91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205685-F1A1-4459-86F8-76EEDB5E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13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E46DF-6926-454B-A689-ECD647B4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197884-21C7-4A52-904C-A75D7524B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450282-8DB2-4150-8309-266031F4CF82}" type="datetime1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CCD2E6-2CD8-4620-84C6-E4A9F876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33C0CA-2074-4D49-92E3-09093185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3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C5A6FC-5290-405F-94CA-9F4EF76C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DA901-87CB-4E4E-8D1D-EB000998212F}" type="datetime1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CDCD1B-024C-439F-A88A-A579F0D1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2E981-5BB2-4B90-945C-347F6CDC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F7F8D-3851-41E6-8318-6A36124F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520BC6-99E3-4CE4-8EAB-F1E395651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B3C950-6A5A-4DE3-8AAB-B2923D790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3253B3-4103-4B51-84C8-B186DA37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211849-7A83-4B3D-A599-8175913C7B3A}" type="datetime1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D0C934-CEDB-448E-B8F8-2DAF54C20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3CB90A-B458-4726-9E53-998EA47A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96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DD545-3D60-43C1-84C7-43CD43BC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6515A7-B28E-4D61-A492-49440D489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14678B-2706-459A-BD12-D3AD63DC2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3FA24D-83EB-493D-9379-404164BE0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352C1-C5EC-43F9-9E37-33A2E93081D4}" type="datetime1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40E504-A1EB-4727-A2F4-13B98DFF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30C9A2-390E-418A-848E-0677ECA4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4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D364C6-25F3-4A08-BF71-BEB04048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44" y="317624"/>
            <a:ext cx="115606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E952CA-F1BD-41E3-B749-FF64ADC2B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444" y="1825625"/>
            <a:ext cx="11560629" cy="4658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2A211A-D4FB-4341-B6C5-99AE01FAF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0873" y="6540376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9DF86-A253-4663-A432-3B42799C675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52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microsoft.com/office/2007/relationships/media" Target="../media/media2.mp4"/><Relationship Id="rId21" Type="http://schemas.openxmlformats.org/officeDocument/2006/relationships/image" Target="../media/image4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8.jpg"/><Relationship Id="rId5" Type="http://schemas.openxmlformats.org/officeDocument/2006/relationships/image" Target="../media/image3.png"/><Relationship Id="rId10" Type="http://schemas.openxmlformats.org/officeDocument/2006/relationships/image" Target="../media/image57.jpg"/><Relationship Id="rId4" Type="http://schemas.openxmlformats.org/officeDocument/2006/relationships/image" Target="../media/image2.jpeg"/><Relationship Id="rId9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6.gif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4.png"/><Relationship Id="rId5" Type="http://schemas.microsoft.com/office/2007/relationships/media" Target="../media/media3.mp4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3.png"/><Relationship Id="rId5" Type="http://schemas.microsoft.com/office/2007/relationships/media" Target="../media/media3.mp4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3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5.emf"/><Relationship Id="rId18" Type="http://schemas.openxmlformats.org/officeDocument/2006/relationships/image" Target="../media/image17.png"/><Relationship Id="rId3" Type="http://schemas.microsoft.com/office/2007/relationships/media" Target="../media/media2.mp4"/><Relationship Id="rId21" Type="http://schemas.openxmlformats.org/officeDocument/2006/relationships/image" Target="../media/image32.png"/><Relationship Id="rId7" Type="http://schemas.microsoft.com/office/2007/relationships/media" Target="../media/media4.mp4"/><Relationship Id="rId12" Type="http://schemas.openxmlformats.org/officeDocument/2006/relationships/image" Target="../media/image24.emf"/><Relationship Id="rId17" Type="http://schemas.openxmlformats.org/officeDocument/2006/relationships/image" Target="../media/image15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20" Type="http://schemas.openxmlformats.org/officeDocument/2006/relationships/image" Target="../media/image31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3.emf"/><Relationship Id="rId5" Type="http://schemas.microsoft.com/office/2007/relationships/media" Target="../media/media3.mp4"/><Relationship Id="rId15" Type="http://schemas.openxmlformats.org/officeDocument/2006/relationships/image" Target="../media/image13.png"/><Relationship Id="rId10" Type="http://schemas.openxmlformats.org/officeDocument/2006/relationships/image" Target="../media/image22.emf"/><Relationship Id="rId19" Type="http://schemas.openxmlformats.org/officeDocument/2006/relationships/image" Target="../media/image30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6.emf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CFB5C2-AF7A-408B-8167-5E1ED081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4E4484-698E-46FB-B144-135FCF0F7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139" y="999842"/>
            <a:ext cx="11133722" cy="12142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Georgia" panose="02040502050405020303" pitchFamily="18" charset="0"/>
              </a:rPr>
              <a:t>AIM: </a:t>
            </a:r>
            <a:r>
              <a:rPr lang="en-US" altLang="zh-CN" sz="3200" b="1" dirty="0">
                <a:solidFill>
                  <a:srgbClr val="8130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</a:t>
            </a:r>
            <a:r>
              <a:rPr lang="en-US" altLang="zh-CN" sz="3200" b="1" dirty="0">
                <a:latin typeface="Georgia" panose="02040502050405020303" pitchFamily="18" charset="0"/>
              </a:rPr>
              <a:t>coustic </a:t>
            </a:r>
            <a:r>
              <a:rPr lang="en-US" altLang="zh-CN" sz="3200" b="1" dirty="0">
                <a:solidFill>
                  <a:srgbClr val="8130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</a:t>
            </a:r>
            <a:r>
              <a:rPr lang="en-US" altLang="zh-CN" sz="3200" b="1" dirty="0">
                <a:latin typeface="Georgia" panose="02040502050405020303" pitchFamily="18" charset="0"/>
              </a:rPr>
              <a:t>nertial </a:t>
            </a:r>
            <a:r>
              <a:rPr lang="en-US" altLang="zh-CN" sz="3200" b="1" dirty="0">
                <a:solidFill>
                  <a:srgbClr val="8130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</a:t>
            </a:r>
            <a:r>
              <a:rPr lang="en-US" altLang="zh-CN" sz="3200" b="1" dirty="0">
                <a:latin typeface="Georgia" panose="02040502050405020303" pitchFamily="18" charset="0"/>
              </a:rPr>
              <a:t>easurement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latin typeface="Georgia" panose="02040502050405020303" pitchFamily="18" charset="0"/>
              </a:rPr>
              <a:t>For Indoor Drone Localization and Tracking</a:t>
            </a:r>
          </a:p>
          <a:p>
            <a:pPr>
              <a:lnSpc>
                <a:spcPct val="120000"/>
              </a:lnSpc>
            </a:pPr>
            <a:endParaRPr lang="en-US" altLang="zh-CN" sz="3200" b="1" dirty="0">
              <a:latin typeface="Georgia" panose="02040502050405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49D785-F3B4-F5EF-965F-79CE8697A33F}"/>
              </a:ext>
            </a:extLst>
          </p:cNvPr>
          <p:cNvSpPr/>
          <p:nvPr/>
        </p:nvSpPr>
        <p:spPr>
          <a:xfrm>
            <a:off x="951685" y="2874525"/>
            <a:ext cx="10288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Yimiao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Sun</a:t>
            </a:r>
            <a:r>
              <a:rPr lang="en-US" altLang="zh-CN" sz="3200" baseline="30000" dirty="0">
                <a:solidFill>
                  <a:prstClr val="black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Weiguo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Wang</a:t>
            </a:r>
            <a:r>
              <a:rPr lang="en-US" altLang="zh-CN" sz="3200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latin typeface="Georgia" panose="02040502050405020303" pitchFamily="18" charset="0"/>
                <a:cs typeface="Times New Roman" panose="02020603050405020304" pitchFamily="18" charset="0"/>
              </a:rPr>
              <a:t>Luca Mottola</a:t>
            </a:r>
            <a:r>
              <a:rPr lang="en-US" altLang="zh-CN" sz="3200" b="1" baseline="30000" dirty="0">
                <a:solidFill>
                  <a:prstClr val="black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Ruijin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Wang</a:t>
            </a:r>
            <a:r>
              <a:rPr lang="en-US" altLang="zh-CN" sz="3200" baseline="30000" dirty="0">
                <a:solidFill>
                  <a:prstClr val="black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, Yuan He</a:t>
            </a:r>
            <a:r>
              <a:rPr lang="en-US" altLang="zh-CN" sz="3200" baseline="30000" dirty="0">
                <a:solidFill>
                  <a:prstClr val="black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1</a:t>
            </a:r>
            <a:endParaRPr lang="en-US" altLang="zh-CN" sz="24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4DFE45-4AD1-4952-8A33-0F02839E0238}"/>
              </a:ext>
            </a:extLst>
          </p:cNvPr>
          <p:cNvSpPr/>
          <p:nvPr/>
        </p:nvSpPr>
        <p:spPr>
          <a:xfrm>
            <a:off x="951685" y="3950751"/>
            <a:ext cx="10288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aseline="30000" dirty="0">
                <a:solidFill>
                  <a:prstClr val="black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400" dirty="0">
                <a:latin typeface="Georgia" panose="02040502050405020303" pitchFamily="18" charset="0"/>
              </a:rPr>
              <a:t>Tsinghua University</a:t>
            </a:r>
          </a:p>
          <a:p>
            <a:pPr algn="ctr"/>
            <a:r>
              <a:rPr lang="en-US" altLang="zh-CN" sz="3200" baseline="30000" dirty="0">
                <a:solidFill>
                  <a:prstClr val="black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it-IT" altLang="zh-CN" sz="2400" dirty="0">
                <a:latin typeface="Georgia" panose="02040502050405020303" pitchFamily="18" charset="0"/>
              </a:rPr>
              <a:t>Politecnico di Milano and RI.SE Sweden</a:t>
            </a:r>
          </a:p>
          <a:p>
            <a:pPr algn="ctr"/>
            <a:r>
              <a:rPr lang="en-US" altLang="zh-CN" sz="3200" baseline="30000" dirty="0">
                <a:solidFill>
                  <a:prstClr val="black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400" dirty="0">
                <a:latin typeface="Georgia" panose="02040502050405020303" pitchFamily="18" charset="0"/>
              </a:rPr>
              <a:t>University of Electronic Science and Technology of China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8955008-ED74-4168-B80F-79A5D9BDCEEB}"/>
              </a:ext>
            </a:extLst>
          </p:cNvPr>
          <p:cNvGrpSpPr/>
          <p:nvPr/>
        </p:nvGrpSpPr>
        <p:grpSpPr>
          <a:xfrm>
            <a:off x="266304" y="5766131"/>
            <a:ext cx="11659389" cy="895579"/>
            <a:chOff x="518323" y="5766131"/>
            <a:chExt cx="11659389" cy="895579"/>
          </a:xfrm>
        </p:grpSpPr>
        <p:pic>
          <p:nvPicPr>
            <p:cNvPr id="1030" name="Picture 6" descr="Tsinghua University">
              <a:extLst>
                <a:ext uri="{FF2B5EF4-FFF2-40B4-BE49-F238E27FC236}">
                  <a16:creationId xmlns:a16="http://schemas.microsoft.com/office/drawing/2014/main" id="{4733B2F5-4F0F-4AC0-BABC-6E1BF6313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23" y="5789422"/>
              <a:ext cx="2506238" cy="872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olitecnico di Milano – EDEN2020">
              <a:extLst>
                <a:ext uri="{FF2B5EF4-FFF2-40B4-BE49-F238E27FC236}">
                  <a16:creationId xmlns:a16="http://schemas.microsoft.com/office/drawing/2014/main" id="{A843BEF8-DE74-4D1E-ABE6-B814047752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2" t="17414" r="7945" b="15430"/>
            <a:stretch/>
          </p:blipFill>
          <p:spPr bwMode="auto">
            <a:xfrm>
              <a:off x="3410306" y="5766131"/>
              <a:ext cx="2675542" cy="895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ISE Research Institutes of Sweden | The RTO Innovation Summit">
              <a:extLst>
                <a:ext uri="{FF2B5EF4-FFF2-40B4-BE49-F238E27FC236}">
                  <a16:creationId xmlns:a16="http://schemas.microsoft.com/office/drawing/2014/main" id="{CB8D4F63-768B-4684-92F6-55D7E9E81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1593" y="5788865"/>
              <a:ext cx="1800887" cy="77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E275004-207E-45BC-AE93-80764BDA4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225" y="5825680"/>
              <a:ext cx="3519487" cy="799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874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A18BF-54C7-46A7-8D01-38BF9DF6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Motion Identification Scheme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43A6D-334F-4EB7-8D64-EEC9ECD2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10</a:t>
            </a:fld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7087868-2BD3-45F6-8B23-DD635A003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64577"/>
              </p:ext>
            </p:extLst>
          </p:nvPr>
        </p:nvGraphicFramePr>
        <p:xfrm>
          <a:off x="2472803" y="2163727"/>
          <a:ext cx="7246391" cy="25213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6391">
                  <a:extLst>
                    <a:ext uri="{9D8B030D-6E8A-4147-A177-3AD203B41FA5}">
                      <a16:colId xmlns:a16="http://schemas.microsoft.com/office/drawing/2014/main" val="7565732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832212864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798323563"/>
                    </a:ext>
                  </a:extLst>
                </a:gridCol>
              </a:tblGrid>
              <a:tr h="619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20000"/>
                        </a:lnSpc>
                      </a:pP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lt"/>
                        </a:rPr>
                        <a:t>Single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 Peak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lt"/>
                        </a:rPr>
                        <a:t>Multiple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 Peak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017815"/>
                  </a:ext>
                </a:extLst>
              </a:tr>
              <a:tr h="95094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lt"/>
                        </a:rPr>
                        <a:t>Unstable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24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DoA</a:t>
                      </a:r>
                      <a:endParaRPr lang="en-US" altLang="zh-CN" sz="2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Vertical linear</a:t>
                      </a:r>
                    </a:p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motion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Horizontal</a:t>
                      </a:r>
                    </a:p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linear motion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072477"/>
                  </a:ext>
                </a:extLst>
              </a:tr>
              <a:tr h="95094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lt"/>
                        </a:rPr>
                        <a:t>Stable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CN" sz="24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DoA</a:t>
                      </a:r>
                      <a:endParaRPr lang="en-US" altLang="zh-CN" sz="2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Hovering motion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Yaw motion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74898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77380801-E27B-4C00-96C9-6CFDD03C6111}"/>
              </a:ext>
            </a:extLst>
          </p:cNvPr>
          <p:cNvSpPr/>
          <p:nvPr/>
        </p:nvSpPr>
        <p:spPr>
          <a:xfrm>
            <a:off x="2983803" y="2103002"/>
            <a:ext cx="17883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Frequency domain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741638-14BD-40A5-97B1-4F1D0CFB0C7C}"/>
              </a:ext>
            </a:extLst>
          </p:cNvPr>
          <p:cNvSpPr/>
          <p:nvPr/>
        </p:nvSpPr>
        <p:spPr>
          <a:xfrm>
            <a:off x="2472803" y="2480963"/>
            <a:ext cx="1601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Spatial domain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EE8CC1B-E385-4652-9E4D-55FF7142B699}"/>
              </a:ext>
            </a:extLst>
          </p:cNvPr>
          <p:cNvCxnSpPr>
            <a:cxnSpLocks/>
          </p:cNvCxnSpPr>
          <p:nvPr/>
        </p:nvCxnSpPr>
        <p:spPr>
          <a:xfrm>
            <a:off x="2472803" y="2163727"/>
            <a:ext cx="2204069" cy="615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08AD16E-CEF5-459D-9A9C-A3EB5F3C1190}"/>
              </a:ext>
            </a:extLst>
          </p:cNvPr>
          <p:cNvSpPr/>
          <p:nvPr/>
        </p:nvSpPr>
        <p:spPr>
          <a:xfrm>
            <a:off x="1363775" y="1271158"/>
            <a:ext cx="9464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Georgia" panose="02040502050405020303" pitchFamily="18" charset="0"/>
              </a:rPr>
              <a:t>Disambiguate motions with information in spatial domain </a:t>
            </a:r>
            <a:endParaRPr lang="zh-CN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678285-F17E-4DE4-8D85-2135D4944934}"/>
              </a:ext>
            </a:extLst>
          </p:cNvPr>
          <p:cNvSpPr/>
          <p:nvPr/>
        </p:nvSpPr>
        <p:spPr>
          <a:xfrm>
            <a:off x="-1" y="5468813"/>
            <a:ext cx="12192001" cy="883427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How to find the exact coordinates ?</a:t>
            </a:r>
          </a:p>
        </p:txBody>
      </p:sp>
    </p:spTree>
    <p:extLst>
      <p:ext uri="{BB962C8B-B14F-4D97-AF65-F5344CB8AC3E}">
        <p14:creationId xmlns:p14="http://schemas.microsoft.com/office/powerpoint/2010/main" val="240808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30EFA-ECA9-4EF3-8B0C-24D83380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Tracking 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A4FC09-E83A-4C6E-BCDA-F16A41AD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F4070-F921-47B3-AC19-DDC73B91A691}"/>
              </a:ext>
            </a:extLst>
          </p:cNvPr>
          <p:cNvGrpSpPr/>
          <p:nvPr/>
        </p:nvGrpSpPr>
        <p:grpSpPr>
          <a:xfrm>
            <a:off x="7242641" y="1313846"/>
            <a:ext cx="4784837" cy="2951283"/>
            <a:chOff x="6709241" y="1932263"/>
            <a:chExt cx="4784837" cy="2951283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B44B825-1559-469E-BFE4-75A5A29C184C}"/>
                </a:ext>
              </a:extLst>
            </p:cNvPr>
            <p:cNvGrpSpPr/>
            <p:nvPr/>
          </p:nvGrpSpPr>
          <p:grpSpPr>
            <a:xfrm>
              <a:off x="7207761" y="1932263"/>
              <a:ext cx="4286317" cy="2951283"/>
              <a:chOff x="7207761" y="2204980"/>
              <a:chExt cx="4286317" cy="29512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00DF207B-6939-43FB-A124-FB032D3F6505}"/>
                      </a:ext>
                    </a:extLst>
                  </p:cNvPr>
                  <p:cNvSpPr txBox="1"/>
                  <p:nvPr/>
                </p:nvSpPr>
                <p:spPr>
                  <a:xfrm>
                    <a:off x="7401787" y="3990059"/>
                    <a:ext cx="478912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i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00DF207B-6939-43FB-A124-FB032D3F65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1787" y="3990059"/>
                    <a:ext cx="47891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23894E03-EA4A-4FCD-8C06-D3D7C37E681A}"/>
                      </a:ext>
                    </a:extLst>
                  </p:cNvPr>
                  <p:cNvSpPr/>
                  <p:nvPr/>
                </p:nvSpPr>
                <p:spPr>
                  <a:xfrm>
                    <a:off x="7635995" y="4504312"/>
                    <a:ext cx="3087374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1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1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23894E03-EA4A-4FCD-8C06-D3D7C37E68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5995" y="4504312"/>
                    <a:ext cx="3087374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C5353C5-3FE9-4DE0-8704-7215FC192FC0}"/>
                  </a:ext>
                </a:extLst>
              </p:cNvPr>
              <p:cNvSpPr/>
              <p:nvPr/>
            </p:nvSpPr>
            <p:spPr>
              <a:xfrm>
                <a:off x="7207761" y="3877460"/>
                <a:ext cx="1348800" cy="775560"/>
              </a:xfrm>
              <a:prstGeom prst="rect">
                <a:avLst/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3836C97-08FB-4E24-979E-4CFDC471F8DC}"/>
                  </a:ext>
                </a:extLst>
              </p:cNvPr>
              <p:cNvSpPr/>
              <p:nvPr/>
            </p:nvSpPr>
            <p:spPr>
              <a:xfrm>
                <a:off x="7296473" y="4372061"/>
                <a:ext cx="119388" cy="131326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glow rad="635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2C941902-28E2-4393-A17C-4D09A75CDC49}"/>
                  </a:ext>
                </a:extLst>
              </p:cNvPr>
              <p:cNvCxnSpPr>
                <a:cxnSpLocks/>
                <a:endCxn id="24" idx="4"/>
              </p:cNvCxnSpPr>
              <p:nvPr/>
            </p:nvCxnSpPr>
            <p:spPr>
              <a:xfrm flipV="1">
                <a:off x="7356166" y="4503387"/>
                <a:ext cx="1" cy="652876"/>
              </a:xfrm>
              <a:prstGeom prst="line">
                <a:avLst/>
              </a:prstGeom>
              <a:noFill/>
              <a:ln w="12700">
                <a:solidFill>
                  <a:schemeClr val="bg1">
                    <a:alpha val="19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737EC6E7-C5BA-4ACF-8210-A73813A3F188}"/>
                      </a:ext>
                    </a:extLst>
                  </p:cNvPr>
                  <p:cNvSpPr txBox="1"/>
                  <p:nvPr/>
                </p:nvSpPr>
                <p:spPr>
                  <a:xfrm>
                    <a:off x="7431374" y="4606150"/>
                    <a:ext cx="478912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i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737EC6E7-C5BA-4ACF-8210-A73813A3F1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1374" y="4606150"/>
                    <a:ext cx="478912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DF1F3FF7-1311-4E80-9D61-5D57377DCCA1}"/>
                  </a:ext>
                </a:extLst>
              </p:cNvPr>
              <p:cNvGrpSpPr/>
              <p:nvPr/>
            </p:nvGrpSpPr>
            <p:grpSpPr>
              <a:xfrm>
                <a:off x="10145278" y="3877460"/>
                <a:ext cx="1348800" cy="775560"/>
                <a:chOff x="10145278" y="3877460"/>
                <a:chExt cx="1348800" cy="775560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8B6F4660-EAF1-48F4-8390-E79CEDE54204}"/>
                    </a:ext>
                  </a:extLst>
                </p:cNvPr>
                <p:cNvSpPr/>
                <p:nvPr/>
              </p:nvSpPr>
              <p:spPr>
                <a:xfrm>
                  <a:off x="10145278" y="3877460"/>
                  <a:ext cx="1348800" cy="775560"/>
                </a:xfrm>
                <a:prstGeom prst="rect">
                  <a:avLst/>
                </a:prstGeom>
                <a:blipFill dpi="0" rotWithShape="1">
                  <a:blip r:embed="rId8">
                    <a:alphaModFix amt="44000"/>
                  </a:blip>
                  <a:srcRect/>
                  <a:stretch>
                    <a:fillRect/>
                  </a:stretch>
                </a:blip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15E6BD5C-E373-4632-99B8-62390BA23944}"/>
                    </a:ext>
                  </a:extLst>
                </p:cNvPr>
                <p:cNvSpPr/>
                <p:nvPr/>
              </p:nvSpPr>
              <p:spPr>
                <a:xfrm>
                  <a:off x="10233990" y="4372061"/>
                  <a:ext cx="119388" cy="131326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>
                  <a:glow rad="63500">
                    <a:schemeClr val="bg1">
                      <a:lumMod val="50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3C25BF8-7647-4EB8-9A27-C4E4440B8D0E}"/>
                  </a:ext>
                </a:extLst>
              </p:cNvPr>
              <p:cNvCxnSpPr>
                <a:cxnSpLocks/>
                <a:endCxn id="19" idx="4"/>
              </p:cNvCxnSpPr>
              <p:nvPr/>
            </p:nvCxnSpPr>
            <p:spPr>
              <a:xfrm flipV="1">
                <a:off x="10293683" y="4503387"/>
                <a:ext cx="1" cy="652876"/>
              </a:xfrm>
              <a:prstGeom prst="line">
                <a:avLst/>
              </a:prstGeom>
              <a:noFill/>
              <a:ln w="12700">
                <a:solidFill>
                  <a:schemeClr val="bg1">
                    <a:alpha val="19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5BFEB0C5-EFB6-46CC-AAFD-C25CFA1A465A}"/>
                      </a:ext>
                    </a:extLst>
                  </p:cNvPr>
                  <p:cNvSpPr txBox="1"/>
                  <p:nvPr/>
                </p:nvSpPr>
                <p:spPr>
                  <a:xfrm>
                    <a:off x="9710715" y="4193860"/>
                    <a:ext cx="478912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i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5BFEB0C5-EFB6-46CC-AAFD-C25CFA1A46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10715" y="4193860"/>
                    <a:ext cx="478912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456" r="-886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470105E6-B6C7-4CEB-A7EB-55877DD51084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8891" y="4606150"/>
                    <a:ext cx="478912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i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470105E6-B6C7-4CEB-A7EB-55877DD510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8891" y="4606150"/>
                    <a:ext cx="478912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5063"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D458ECB3-8256-436B-B695-3E1192FCF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6561" y="4297836"/>
                <a:ext cx="1297749" cy="0"/>
              </a:xfrm>
              <a:prstGeom prst="straightConnector1">
                <a:avLst/>
              </a:prstGeom>
              <a:noFill/>
              <a:ln w="127000">
                <a:gradFill flip="none" rotWithShape="1">
                  <a:gsLst>
                    <a:gs pos="0">
                      <a:schemeClr val="bg1">
                        <a:lumMod val="93000"/>
                        <a:lumOff val="7000"/>
                      </a:schemeClr>
                    </a:gs>
                    <a:gs pos="100000">
                      <a:srgbClr val="81308C"/>
                    </a:gs>
                  </a:gsLst>
                  <a:lin ang="0" scaled="1"/>
                  <a:tileRect/>
                </a:gra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65F926C1-C6D4-42C5-895A-A1CE21AE48BC}"/>
                  </a:ext>
                </a:extLst>
              </p:cNvPr>
              <p:cNvGrpSpPr/>
              <p:nvPr/>
            </p:nvGrpSpPr>
            <p:grpSpPr>
              <a:xfrm>
                <a:off x="7235886" y="2204980"/>
                <a:ext cx="1348800" cy="775560"/>
                <a:chOff x="10145278" y="3877460"/>
                <a:chExt cx="1348800" cy="775560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53508DF-9D69-455C-9F06-A1BE8AB95DEE}"/>
                    </a:ext>
                  </a:extLst>
                </p:cNvPr>
                <p:cNvSpPr/>
                <p:nvPr/>
              </p:nvSpPr>
              <p:spPr>
                <a:xfrm>
                  <a:off x="10145278" y="3877460"/>
                  <a:ext cx="1348800" cy="775560"/>
                </a:xfrm>
                <a:prstGeom prst="rect">
                  <a:avLst/>
                </a:prstGeom>
                <a:blipFill dpi="0" rotWithShape="1">
                  <a:blip r:embed="rId8">
                    <a:alphaModFix amt="44000"/>
                  </a:blip>
                  <a:srcRect/>
                  <a:stretch>
                    <a:fillRect/>
                  </a:stretch>
                </a:blip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B1378784-1152-40CB-9FCE-5331CD4254F0}"/>
                    </a:ext>
                  </a:extLst>
                </p:cNvPr>
                <p:cNvSpPr/>
                <p:nvPr/>
              </p:nvSpPr>
              <p:spPr>
                <a:xfrm>
                  <a:off x="10233990" y="4372061"/>
                  <a:ext cx="119388" cy="131326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>
                  <a:glow rad="63500">
                    <a:schemeClr val="bg1">
                      <a:lumMod val="50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E6AFFD99-8660-4A4B-8406-A03B982AB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0699" y="2814842"/>
                <a:ext cx="0" cy="991411"/>
              </a:xfrm>
              <a:prstGeom prst="straightConnector1">
                <a:avLst/>
              </a:prstGeom>
              <a:noFill/>
              <a:ln w="127000">
                <a:gradFill flip="none" rotWithShape="1">
                  <a:gsLst>
                    <a:gs pos="0">
                      <a:schemeClr val="bg1">
                        <a:lumMod val="93000"/>
                        <a:lumOff val="7000"/>
                      </a:schemeClr>
                    </a:gs>
                    <a:gs pos="100000">
                      <a:srgbClr val="81308C"/>
                    </a:gs>
                  </a:gsLst>
                  <a:lin ang="0" scaled="1"/>
                  <a:tileRect/>
                </a:gra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1F61571C-DB9E-4851-B32F-66279835367E}"/>
                      </a:ext>
                    </a:extLst>
                  </p:cNvPr>
                  <p:cNvSpPr/>
                  <p:nvPr/>
                </p:nvSpPr>
                <p:spPr>
                  <a:xfrm>
                    <a:off x="7207761" y="3309365"/>
                    <a:ext cx="3087374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400" b="1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14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1F61571C-DB9E-4851-B32F-6627983536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7761" y="3309365"/>
                    <a:ext cx="3087374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F011C539-496D-4A54-8ADC-CEEEFC34CEE1}"/>
                    </a:ext>
                  </a:extLst>
                </p:cNvPr>
                <p:cNvSpPr/>
                <p:nvPr/>
              </p:nvSpPr>
              <p:spPr>
                <a:xfrm>
                  <a:off x="6888026" y="4110647"/>
                  <a:ext cx="4587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F011C539-496D-4A54-8ADC-CEEEFC34CE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8026" y="4110647"/>
                  <a:ext cx="45871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7A27653-8DC4-47CC-9F80-C7A997AB7156}"/>
                    </a:ext>
                  </a:extLst>
                </p:cNvPr>
                <p:cNvSpPr/>
                <p:nvPr/>
              </p:nvSpPr>
              <p:spPr>
                <a:xfrm>
                  <a:off x="10318476" y="4114898"/>
                  <a:ext cx="6815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7A27653-8DC4-47CC-9F80-C7A997AB71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8476" y="4114898"/>
                  <a:ext cx="68153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0CBBB11D-B899-46DB-B893-D3EC2A466F96}"/>
                    </a:ext>
                  </a:extLst>
                </p:cNvPr>
                <p:cNvSpPr/>
                <p:nvPr/>
              </p:nvSpPr>
              <p:spPr>
                <a:xfrm>
                  <a:off x="6709241" y="2309844"/>
                  <a:ext cx="6815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0CBBB11D-B899-46DB-B893-D3EC2A466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241" y="2309844"/>
                  <a:ext cx="6815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940259B-6AB3-4219-9D87-316CE2CE87FE}"/>
              </a:ext>
            </a:extLst>
          </p:cNvPr>
          <p:cNvGrpSpPr/>
          <p:nvPr/>
        </p:nvGrpSpPr>
        <p:grpSpPr>
          <a:xfrm>
            <a:off x="688410" y="1885562"/>
            <a:ext cx="4928397" cy="2779757"/>
            <a:chOff x="697922" y="2179589"/>
            <a:chExt cx="4928397" cy="277975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B31BFEB-3FE1-4710-8F6D-9006E3FA58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7922" y="2179589"/>
              <a:ext cx="4928397" cy="2471980"/>
              <a:chOff x="2062162" y="940004"/>
              <a:chExt cx="8067676" cy="4046576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DBC60719-B889-4CD8-A2A9-96CA623DD488}"/>
                  </a:ext>
                </a:extLst>
              </p:cNvPr>
              <p:cNvSpPr/>
              <p:nvPr/>
            </p:nvSpPr>
            <p:spPr>
              <a:xfrm>
                <a:off x="2062162" y="940004"/>
                <a:ext cx="8067676" cy="4046576"/>
              </a:xfrm>
              <a:prstGeom prst="roundRect">
                <a:avLst>
                  <a:gd name="adj" fmla="val 78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F52B7A90-4BF1-423A-9708-7AE27BB3E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6776" y="1125984"/>
                <a:ext cx="7858448" cy="367461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3822E43-2C4D-4400-A5C9-3CEBE0B4C6E1}"/>
                    </a:ext>
                  </a:extLst>
                </p:cNvPr>
                <p:cNvSpPr/>
                <p:nvPr/>
              </p:nvSpPr>
              <p:spPr>
                <a:xfrm>
                  <a:off x="697922" y="4651569"/>
                  <a:ext cx="4928396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(</m:t>
                        </m:r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𝒕𝒂𝒏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e>
                        </m:func>
                        <m:func>
                          <m:func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a:rPr lang="en-US" altLang="zh-CN" sz="1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𝐜𝐨𝐬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e>
                        </m:func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𝒕𝒂𝒏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e>
                        </m:func>
                        <m:func>
                          <m:func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a:rPr lang="en-US" altLang="zh-CN" sz="1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𝐬𝐢𝐧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e>
                        </m:func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3822E43-2C4D-4400-A5C9-3CEBE0B4C6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922" y="4651569"/>
                  <a:ext cx="4928396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5949A0A-6F00-418C-B2D6-969C25856DEB}"/>
                  </a:ext>
                </a:extLst>
              </p:cNvPr>
              <p:cNvSpPr/>
              <p:nvPr/>
            </p:nvSpPr>
            <p:spPr>
              <a:xfrm>
                <a:off x="-1" y="5468813"/>
                <a:ext cx="12192001" cy="883427"/>
              </a:xfrm>
              <a:prstGeom prst="rect">
                <a:avLst/>
              </a:prstGeom>
              <a:solidFill>
                <a:srgbClr val="660874"/>
              </a:solidFill>
              <a:ln>
                <a:solidFill>
                  <a:srgbClr val="6608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>
                    <a:solidFill>
                      <a:schemeClr val="bg1"/>
                    </a:solidFill>
                    <a:latin typeface="Georgia" panose="02040502050405020303" pitchFamily="18" charset="0"/>
                    <a:ea typeface="Microsoft YaHei" charset="0"/>
                  </a:rPr>
                  <a:t>In both dynamic equations, the only unknown quantity is the height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𝒕</m:t>
                        </m:r>
                        <m:r>
                          <a:rPr kumimoji="1" lang="en-US" altLang="zh-C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+</m:t>
                        </m:r>
                        <m:r>
                          <a:rPr kumimoji="1" lang="en-US" altLang="zh-C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zh-CN" sz="2400" b="1" dirty="0">
                    <a:solidFill>
                      <a:schemeClr val="bg1"/>
                    </a:solidFill>
                    <a:latin typeface="Georgia" panose="02040502050405020303" pitchFamily="18" charset="0"/>
                    <a:ea typeface="Microsoft YaHei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5949A0A-6F00-418C-B2D6-969C25856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468813"/>
                <a:ext cx="12192001" cy="88342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660874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hor1">
            <a:hlinkClick r:id="" action="ppaction://media"/>
            <a:extLst>
              <a:ext uri="{FF2B5EF4-FFF2-40B4-BE49-F238E27FC236}">
                <a16:creationId xmlns:a16="http://schemas.microsoft.com/office/drawing/2014/main" id="{6C55C29A-C14F-46F7-BE96-CA45E3781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 rot="10800000">
            <a:off x="8938835" y="3973157"/>
            <a:ext cx="1599999" cy="900000"/>
          </a:xfrm>
          <a:prstGeom prst="rect">
            <a:avLst/>
          </a:prstGeom>
        </p:spPr>
      </p:pic>
      <p:pic>
        <p:nvPicPr>
          <p:cNvPr id="44" name="ver1">
            <a:hlinkClick r:id="" action="ppaction://media"/>
            <a:extLst>
              <a:ext uri="{FF2B5EF4-FFF2-40B4-BE49-F238E27FC236}">
                <a16:creationId xmlns:a16="http://schemas.microsoft.com/office/drawing/2014/main" id="{604FFE46-10F8-4022-BC04-3DEF6CE83D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575195" y="2089405"/>
            <a:ext cx="1599999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489542E6-959B-489F-8951-6199D8417FB0}"/>
                  </a:ext>
                </a:extLst>
              </p:cNvPr>
              <p:cNvSpPr/>
              <p:nvPr/>
            </p:nvSpPr>
            <p:spPr>
              <a:xfrm>
                <a:off x="-1" y="6575340"/>
                <a:ext cx="492839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100" b="1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𝐅𝐨𝐫</m:t>
                    </m:r>
                  </m:oMath>
                </a14:m>
                <a:r>
                  <a:rPr lang="zh-CN" altLang="en-US" sz="11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11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more detail, please refer to our paper.</a:t>
                </a:r>
                <a:endParaRPr lang="zh-CN" altLang="en-US" sz="1100" b="1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489542E6-959B-489F-8951-6199D8417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575340"/>
                <a:ext cx="4928396" cy="261610"/>
              </a:xfrm>
              <a:prstGeom prst="rect">
                <a:avLst/>
              </a:prstGeom>
              <a:blipFill>
                <a:blip r:embed="rId21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31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6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A18BF-54C7-46A7-8D01-38BF9DF6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Tracking in </a:t>
            </a:r>
            <a:r>
              <a:rPr lang="en-US" altLang="zh-CN" dirty="0" err="1"/>
              <a:t>NLoS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43A6D-334F-4EB7-8D64-EEC9ECD2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678285-F17E-4DE4-8D85-2135D4944934}"/>
              </a:ext>
            </a:extLst>
          </p:cNvPr>
          <p:cNvSpPr/>
          <p:nvPr/>
        </p:nvSpPr>
        <p:spPr>
          <a:xfrm>
            <a:off x="-1" y="5468813"/>
            <a:ext cx="12192001" cy="883427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Smoothed </a:t>
            </a:r>
            <a:r>
              <a:rPr kumimoji="1" lang="en-US" altLang="zh-CN" sz="2400" b="1" dirty="0" err="1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NLoS</a:t>
            </a:r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 azimuth always indicates whether </a:t>
            </a:r>
            <a:r>
              <a:rPr kumimoji="1" lang="en-US" altLang="zh-CN" sz="2400" b="1" dirty="0" err="1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NLoS</a:t>
            </a:r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 appears.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F8A200-C71E-4C90-AB47-B58B3AFBF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90"/>
            <a:ext cx="12192000" cy="26481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71A5D29-028A-4643-B199-BAD827A88FDD}"/>
              </a:ext>
            </a:extLst>
          </p:cNvPr>
          <p:cNvSpPr/>
          <p:nvPr/>
        </p:nvSpPr>
        <p:spPr>
          <a:xfrm>
            <a:off x="846681" y="4028664"/>
            <a:ext cx="19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Stable azimuth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0830F8F-5105-47B6-A927-E353CE454243}"/>
              </a:ext>
            </a:extLst>
          </p:cNvPr>
          <p:cNvSpPr/>
          <p:nvPr/>
        </p:nvSpPr>
        <p:spPr>
          <a:xfrm>
            <a:off x="3693239" y="4032589"/>
            <a:ext cx="228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Unstable azimuth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C1C97A-21C5-4198-A856-A655D841ED19}"/>
              </a:ext>
            </a:extLst>
          </p:cNvPr>
          <p:cNvSpPr/>
          <p:nvPr/>
        </p:nvSpPr>
        <p:spPr>
          <a:xfrm>
            <a:off x="6797785" y="4032589"/>
            <a:ext cx="2074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Stable elevation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FAFD81-9474-496A-B38E-7C02CAFAB385}"/>
              </a:ext>
            </a:extLst>
          </p:cNvPr>
          <p:cNvSpPr/>
          <p:nvPr/>
        </p:nvSpPr>
        <p:spPr>
          <a:xfrm>
            <a:off x="9575578" y="4032589"/>
            <a:ext cx="2395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Unstable elevation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6F09E8-62F2-4E66-9BF2-C9FDDE81C11F}"/>
              </a:ext>
            </a:extLst>
          </p:cNvPr>
          <p:cNvSpPr/>
          <p:nvPr/>
        </p:nvSpPr>
        <p:spPr>
          <a:xfrm>
            <a:off x="6016735" y="1384390"/>
            <a:ext cx="1562100" cy="3586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E51F57-03B2-4EA0-B40E-CFD27B96A1B7}"/>
              </a:ext>
            </a:extLst>
          </p:cNvPr>
          <p:cNvSpPr/>
          <p:nvPr/>
        </p:nvSpPr>
        <p:spPr>
          <a:xfrm>
            <a:off x="2693114" y="6914188"/>
            <a:ext cx="743896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lang="en-US" altLang="zh-CN" sz="1400" b="1" dirty="0" err="1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NLoS</a:t>
            </a:r>
            <a:r>
              <a:rPr lang="en-US" altLang="zh-CN" sz="1400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== True:</a:t>
            </a:r>
          </a:p>
          <a:p>
            <a:r>
              <a:rPr lang="en-US" altLang="zh-CN" sz="1400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Enable acoustic-based inertial measurement; #Frequency domain</a:t>
            </a:r>
          </a:p>
          <a:p>
            <a:r>
              <a:rPr lang="en-US" altLang="zh-CN" sz="1400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</a:p>
          <a:p>
            <a:r>
              <a:rPr lang="en-US" altLang="zh-CN" sz="14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Enable acoustic-based inertial measurement; #Frequency domain</a:t>
            </a:r>
          </a:p>
          <a:p>
            <a:r>
              <a:rPr lang="en-US" altLang="zh-CN" sz="14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Enable </a:t>
            </a:r>
            <a:r>
              <a:rPr lang="en-US" altLang="zh-CN" sz="1400" dirty="0" err="1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DoA</a:t>
            </a:r>
            <a:r>
              <a:rPr lang="en-US" altLang="zh-CN" sz="14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-based direction calibration; #Spatial domain</a:t>
            </a:r>
            <a:endParaRPr lang="zh-CN" altLang="en-US" sz="14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6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04C5B-3854-41B8-94EA-3FCA690A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25" y="0"/>
            <a:ext cx="10515600" cy="900979"/>
          </a:xfrm>
        </p:spPr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E59506A-FB98-4C15-BD65-35AA31956C6F}"/>
              </a:ext>
            </a:extLst>
          </p:cNvPr>
          <p:cNvSpPr txBox="1">
            <a:spLocks/>
          </p:cNvSpPr>
          <p:nvPr/>
        </p:nvSpPr>
        <p:spPr>
          <a:xfrm>
            <a:off x="6934200" y="650399"/>
            <a:ext cx="10515600" cy="903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68E9FAA-ADD8-4E41-BDC8-AED6BFBEF022}"/>
              </a:ext>
            </a:extLst>
          </p:cNvPr>
          <p:cNvSpPr txBox="1">
            <a:spLocks/>
          </p:cNvSpPr>
          <p:nvPr/>
        </p:nvSpPr>
        <p:spPr>
          <a:xfrm>
            <a:off x="8852910" y="-115801"/>
            <a:ext cx="10515600" cy="903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Playback Speed:</a:t>
            </a:r>
            <a:r>
              <a:rPr lang="zh-CN" alt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3x</a:t>
            </a:r>
            <a:endParaRPr lang="zh-CN" altLang="en-US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CB851950-A97B-4A8F-8869-CB5BF26BCB31}"/>
              </a:ext>
            </a:extLst>
          </p:cNvPr>
          <p:cNvSpPr/>
          <p:nvPr/>
        </p:nvSpPr>
        <p:spPr>
          <a:xfrm>
            <a:off x="4963037" y="1003358"/>
            <a:ext cx="3625850" cy="2613244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51" name="组合 3150">
            <a:extLst>
              <a:ext uri="{FF2B5EF4-FFF2-40B4-BE49-F238E27FC236}">
                <a16:creationId xmlns:a16="http://schemas.microsoft.com/office/drawing/2014/main" id="{86F54DC0-ED71-4E1B-AE77-321B970EB755}"/>
              </a:ext>
            </a:extLst>
          </p:cNvPr>
          <p:cNvGrpSpPr/>
          <p:nvPr/>
        </p:nvGrpSpPr>
        <p:grpSpPr>
          <a:xfrm>
            <a:off x="5029619" y="1451025"/>
            <a:ext cx="3492685" cy="2044761"/>
            <a:chOff x="7490764" y="1136444"/>
            <a:chExt cx="3492685" cy="204476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10D079D-B8F4-4A5E-806E-0E4DCE91A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785" r="7344"/>
            <a:stretch/>
          </p:blipFill>
          <p:spPr>
            <a:xfrm>
              <a:off x="7490765" y="1136444"/>
              <a:ext cx="1710716" cy="170702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2DBAC88-BB48-4179-9704-FC1449331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27" r="7658"/>
            <a:stretch/>
          </p:blipFill>
          <p:spPr>
            <a:xfrm>
              <a:off x="9272733" y="1136444"/>
              <a:ext cx="1710716" cy="1707027"/>
            </a:xfrm>
            <a:prstGeom prst="rect">
              <a:avLst/>
            </a:prstGeom>
          </p:spPr>
        </p:pic>
        <p:sp>
          <p:nvSpPr>
            <p:cNvPr id="3150" name="文本框 3149">
              <a:extLst>
                <a:ext uri="{FF2B5EF4-FFF2-40B4-BE49-F238E27FC236}">
                  <a16:creationId xmlns:a16="http://schemas.microsoft.com/office/drawing/2014/main" id="{591437E4-33BE-4C58-97EC-3E271173E3B6}"/>
                </a:ext>
              </a:extLst>
            </p:cNvPr>
            <p:cNvSpPr txBox="1"/>
            <p:nvPr/>
          </p:nvSpPr>
          <p:spPr>
            <a:xfrm>
              <a:off x="7490764" y="2858040"/>
              <a:ext cx="17107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Georgia" panose="02040502050405020303" pitchFamily="18" charset="0"/>
                  <a:ea typeface="微软雅黑" panose="020B0503020204020204" pitchFamily="34" charset="-122"/>
                  <a:cs typeface="+mj-cs"/>
                </a:rPr>
                <a:t>UWB Node</a:t>
              </a:r>
              <a:endParaRPr lang="zh-CN" altLang="en-US" sz="15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6057A222-43D3-491B-95CE-05D32E31D24A}"/>
                </a:ext>
              </a:extLst>
            </p:cNvPr>
            <p:cNvSpPr txBox="1"/>
            <p:nvPr/>
          </p:nvSpPr>
          <p:spPr>
            <a:xfrm>
              <a:off x="9272734" y="2843471"/>
              <a:ext cx="1710715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Georgia" panose="02040502050405020303" pitchFamily="18" charset="0"/>
                  <a:ea typeface="微软雅黑" panose="020B0503020204020204" pitchFamily="34" charset="-122"/>
                  <a:cs typeface="+mj-cs"/>
                </a:rPr>
                <a:t>Infrared Camera</a:t>
              </a:r>
              <a:endParaRPr lang="zh-CN" altLang="en-US" sz="15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endParaRPr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5266B418-2CFD-4C8A-A160-A484DBBB5359}"/>
              </a:ext>
            </a:extLst>
          </p:cNvPr>
          <p:cNvSpPr txBox="1"/>
          <p:nvPr/>
        </p:nvSpPr>
        <p:spPr>
          <a:xfrm>
            <a:off x="5920604" y="1003358"/>
            <a:ext cx="171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Baseline</a:t>
            </a:r>
            <a:endParaRPr lang="zh-CN" altLang="en-US" sz="2400" b="1" dirty="0"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C1CBF7DC-C686-4921-A580-FEF36A805EDD}"/>
              </a:ext>
            </a:extLst>
          </p:cNvPr>
          <p:cNvSpPr/>
          <p:nvPr/>
        </p:nvSpPr>
        <p:spPr>
          <a:xfrm>
            <a:off x="369125" y="1003359"/>
            <a:ext cx="4004755" cy="2627524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56" name="图片 3155">
            <a:extLst>
              <a:ext uri="{FF2B5EF4-FFF2-40B4-BE49-F238E27FC236}">
                <a16:creationId xmlns:a16="http://schemas.microsoft.com/office/drawing/2014/main" id="{C059D584-C2FD-4E97-854A-4A65DE3AC0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1"/>
          <a:stretch/>
        </p:blipFill>
        <p:spPr>
          <a:xfrm>
            <a:off x="434340" y="1449902"/>
            <a:ext cx="1938591" cy="1708151"/>
          </a:xfrm>
          <a:prstGeom prst="rect">
            <a:avLst/>
          </a:prstGeom>
        </p:spPr>
      </p:pic>
      <p:pic>
        <p:nvPicPr>
          <p:cNvPr id="3161" name="图片 3160">
            <a:extLst>
              <a:ext uri="{FF2B5EF4-FFF2-40B4-BE49-F238E27FC236}">
                <a16:creationId xmlns:a16="http://schemas.microsoft.com/office/drawing/2014/main" id="{A2F99956-34B3-4FB4-BD2D-845C9BCE45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0" t="13452" r="11196" b="5824"/>
          <a:stretch/>
        </p:blipFill>
        <p:spPr>
          <a:xfrm>
            <a:off x="2439514" y="1449139"/>
            <a:ext cx="1869515" cy="1708151"/>
          </a:xfrm>
          <a:prstGeom prst="rect">
            <a:avLst/>
          </a:prstGeom>
        </p:spPr>
      </p:pic>
      <p:sp>
        <p:nvSpPr>
          <p:cNvPr id="3175" name="Freeform 140">
            <a:extLst>
              <a:ext uri="{FF2B5EF4-FFF2-40B4-BE49-F238E27FC236}">
                <a16:creationId xmlns:a16="http://schemas.microsoft.com/office/drawing/2014/main" id="{BEE9F945-E77D-4B89-873A-E22C4FED58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95853" y="1583838"/>
            <a:ext cx="240674" cy="239941"/>
          </a:xfrm>
          <a:custGeom>
            <a:avLst/>
            <a:gdLst>
              <a:gd name="T0" fmla="*/ 10 w 874"/>
              <a:gd name="T1" fmla="*/ 353 h 870"/>
              <a:gd name="T2" fmla="*/ 35 w 874"/>
              <a:gd name="T3" fmla="*/ 271 h 870"/>
              <a:gd name="T4" fmla="*/ 74 w 874"/>
              <a:gd name="T5" fmla="*/ 196 h 870"/>
              <a:gd name="T6" fmla="*/ 97 w 874"/>
              <a:gd name="T7" fmla="*/ 167 h 870"/>
              <a:gd name="T8" fmla="*/ 163 w 874"/>
              <a:gd name="T9" fmla="*/ 221 h 870"/>
              <a:gd name="T10" fmla="*/ 144 w 874"/>
              <a:gd name="T11" fmla="*/ 244 h 870"/>
              <a:gd name="T12" fmla="*/ 113 w 874"/>
              <a:gd name="T13" fmla="*/ 304 h 870"/>
              <a:gd name="T14" fmla="*/ 93 w 874"/>
              <a:gd name="T15" fmla="*/ 370 h 870"/>
              <a:gd name="T16" fmla="*/ 88 w 874"/>
              <a:gd name="T17" fmla="*/ 435 h 870"/>
              <a:gd name="T18" fmla="*/ 3 w 874"/>
              <a:gd name="T19" fmla="*/ 426 h 870"/>
              <a:gd name="T20" fmla="*/ 346 w 874"/>
              <a:gd name="T21" fmla="*/ 10 h 870"/>
              <a:gd name="T22" fmla="*/ 434 w 874"/>
              <a:gd name="T23" fmla="*/ 0 h 870"/>
              <a:gd name="T24" fmla="*/ 522 w 874"/>
              <a:gd name="T25" fmla="*/ 8 h 870"/>
              <a:gd name="T26" fmla="*/ 603 w 874"/>
              <a:gd name="T27" fmla="*/ 32 h 870"/>
              <a:gd name="T28" fmla="*/ 578 w 874"/>
              <a:gd name="T29" fmla="*/ 114 h 870"/>
              <a:gd name="T30" fmla="*/ 513 w 874"/>
              <a:gd name="T31" fmla="*/ 93 h 870"/>
              <a:gd name="T32" fmla="*/ 443 w 874"/>
              <a:gd name="T33" fmla="*/ 85 h 870"/>
              <a:gd name="T34" fmla="*/ 371 w 874"/>
              <a:gd name="T35" fmla="*/ 91 h 870"/>
              <a:gd name="T36" fmla="*/ 299 w 874"/>
              <a:gd name="T37" fmla="*/ 69 h 870"/>
              <a:gd name="T38" fmla="*/ 815 w 874"/>
              <a:gd name="T39" fmla="*/ 221 h 870"/>
              <a:gd name="T40" fmla="*/ 841 w 874"/>
              <a:gd name="T41" fmla="*/ 271 h 870"/>
              <a:gd name="T42" fmla="*/ 866 w 874"/>
              <a:gd name="T43" fmla="*/ 353 h 870"/>
              <a:gd name="T44" fmla="*/ 874 w 874"/>
              <a:gd name="T45" fmla="*/ 441 h 870"/>
              <a:gd name="T46" fmla="*/ 822 w 874"/>
              <a:gd name="T47" fmla="*/ 529 h 870"/>
              <a:gd name="T48" fmla="*/ 789 w 874"/>
              <a:gd name="T49" fmla="*/ 432 h 870"/>
              <a:gd name="T50" fmla="*/ 781 w 874"/>
              <a:gd name="T51" fmla="*/ 362 h 870"/>
              <a:gd name="T52" fmla="*/ 760 w 874"/>
              <a:gd name="T53" fmla="*/ 296 h 870"/>
              <a:gd name="T54" fmla="*/ 740 w 874"/>
              <a:gd name="T55" fmla="*/ 261 h 870"/>
              <a:gd name="T56" fmla="*/ 815 w 874"/>
              <a:gd name="T57" fmla="*/ 221 h 870"/>
              <a:gd name="T58" fmla="*/ 749 w 874"/>
              <a:gd name="T59" fmla="*/ 742 h 870"/>
              <a:gd name="T60" fmla="*/ 686 w 874"/>
              <a:gd name="T61" fmla="*/ 796 h 870"/>
              <a:gd name="T62" fmla="*/ 612 w 874"/>
              <a:gd name="T63" fmla="*/ 837 h 870"/>
              <a:gd name="T64" fmla="*/ 530 w 874"/>
              <a:gd name="T65" fmla="*/ 863 h 870"/>
              <a:gd name="T66" fmla="*/ 497 w 874"/>
              <a:gd name="T67" fmla="*/ 867 h 870"/>
              <a:gd name="T68" fmla="*/ 450 w 874"/>
              <a:gd name="T69" fmla="*/ 829 h 870"/>
              <a:gd name="T70" fmla="*/ 513 w 874"/>
              <a:gd name="T71" fmla="*/ 780 h 870"/>
              <a:gd name="T72" fmla="*/ 579 w 874"/>
              <a:gd name="T73" fmla="*/ 759 h 870"/>
              <a:gd name="T74" fmla="*/ 638 w 874"/>
              <a:gd name="T75" fmla="*/ 726 h 870"/>
              <a:gd name="T76" fmla="*/ 689 w 874"/>
              <a:gd name="T77" fmla="*/ 682 h 870"/>
              <a:gd name="T78" fmla="*/ 685 w 874"/>
              <a:gd name="T79" fmla="*/ 686 h 870"/>
              <a:gd name="T80" fmla="*/ 750 w 874"/>
              <a:gd name="T81" fmla="*/ 741 h 870"/>
              <a:gd name="T82" fmla="*/ 198 w 874"/>
              <a:gd name="T83" fmla="*/ 801 h 870"/>
              <a:gd name="T84" fmla="*/ 132 w 874"/>
              <a:gd name="T85" fmla="*/ 747 h 870"/>
              <a:gd name="T86" fmla="*/ 79 w 874"/>
              <a:gd name="T87" fmla="*/ 684 h 870"/>
              <a:gd name="T88" fmla="*/ 40 w 874"/>
              <a:gd name="T89" fmla="*/ 613 h 870"/>
              <a:gd name="T90" fmla="*/ 115 w 874"/>
              <a:gd name="T91" fmla="*/ 572 h 870"/>
              <a:gd name="T92" fmla="*/ 144 w 874"/>
              <a:gd name="T93" fmla="*/ 629 h 870"/>
              <a:gd name="T94" fmla="*/ 187 w 874"/>
              <a:gd name="T95" fmla="*/ 682 h 870"/>
              <a:gd name="T96" fmla="*/ 239 w 874"/>
              <a:gd name="T97" fmla="*/ 726 h 870"/>
              <a:gd name="T98" fmla="*/ 283 w 874"/>
              <a:gd name="T99" fmla="*/ 79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4" h="870">
                <a:moveTo>
                  <a:pt x="3" y="426"/>
                </a:moveTo>
                <a:lnTo>
                  <a:pt x="10" y="353"/>
                </a:lnTo>
                <a:cubicBezTo>
                  <a:pt x="10" y="350"/>
                  <a:pt x="11" y="348"/>
                  <a:pt x="12" y="345"/>
                </a:cubicBezTo>
                <a:lnTo>
                  <a:pt x="35" y="271"/>
                </a:lnTo>
                <a:cubicBezTo>
                  <a:pt x="36" y="268"/>
                  <a:pt x="37" y="266"/>
                  <a:pt x="38" y="263"/>
                </a:cubicBezTo>
                <a:lnTo>
                  <a:pt x="74" y="196"/>
                </a:lnTo>
                <a:cubicBezTo>
                  <a:pt x="75" y="194"/>
                  <a:pt x="77" y="191"/>
                  <a:pt x="79" y="189"/>
                </a:cubicBezTo>
                <a:lnTo>
                  <a:pt x="97" y="167"/>
                </a:lnTo>
                <a:cubicBezTo>
                  <a:pt x="112" y="149"/>
                  <a:pt x="139" y="146"/>
                  <a:pt x="157" y="161"/>
                </a:cubicBezTo>
                <a:cubicBezTo>
                  <a:pt x="175" y="176"/>
                  <a:pt x="178" y="203"/>
                  <a:pt x="163" y="221"/>
                </a:cubicBezTo>
                <a:lnTo>
                  <a:pt x="163" y="221"/>
                </a:lnTo>
                <a:lnTo>
                  <a:pt x="144" y="244"/>
                </a:lnTo>
                <a:lnTo>
                  <a:pt x="149" y="237"/>
                </a:lnTo>
                <a:lnTo>
                  <a:pt x="113" y="304"/>
                </a:lnTo>
                <a:lnTo>
                  <a:pt x="116" y="296"/>
                </a:lnTo>
                <a:lnTo>
                  <a:pt x="93" y="370"/>
                </a:lnTo>
                <a:lnTo>
                  <a:pt x="95" y="362"/>
                </a:lnTo>
                <a:lnTo>
                  <a:pt x="88" y="435"/>
                </a:lnTo>
                <a:cubicBezTo>
                  <a:pt x="85" y="458"/>
                  <a:pt x="64" y="475"/>
                  <a:pt x="41" y="473"/>
                </a:cubicBezTo>
                <a:cubicBezTo>
                  <a:pt x="17" y="471"/>
                  <a:pt x="0" y="450"/>
                  <a:pt x="3" y="426"/>
                </a:cubicBezTo>
                <a:close/>
                <a:moveTo>
                  <a:pt x="327" y="16"/>
                </a:moveTo>
                <a:lnTo>
                  <a:pt x="346" y="10"/>
                </a:lnTo>
                <a:cubicBezTo>
                  <a:pt x="349" y="9"/>
                  <a:pt x="351" y="8"/>
                  <a:pt x="354" y="8"/>
                </a:cubicBezTo>
                <a:lnTo>
                  <a:pt x="434" y="0"/>
                </a:lnTo>
                <a:cubicBezTo>
                  <a:pt x="437" y="0"/>
                  <a:pt x="440" y="0"/>
                  <a:pt x="443" y="0"/>
                </a:cubicBezTo>
                <a:lnTo>
                  <a:pt x="522" y="8"/>
                </a:lnTo>
                <a:cubicBezTo>
                  <a:pt x="525" y="8"/>
                  <a:pt x="527" y="9"/>
                  <a:pt x="530" y="10"/>
                </a:cubicBezTo>
                <a:lnTo>
                  <a:pt x="603" y="32"/>
                </a:lnTo>
                <a:cubicBezTo>
                  <a:pt x="626" y="39"/>
                  <a:pt x="638" y="63"/>
                  <a:pt x="631" y="86"/>
                </a:cubicBezTo>
                <a:cubicBezTo>
                  <a:pt x="624" y="108"/>
                  <a:pt x="600" y="121"/>
                  <a:pt x="578" y="114"/>
                </a:cubicBezTo>
                <a:lnTo>
                  <a:pt x="505" y="91"/>
                </a:lnTo>
                <a:lnTo>
                  <a:pt x="513" y="93"/>
                </a:lnTo>
                <a:lnTo>
                  <a:pt x="434" y="85"/>
                </a:lnTo>
                <a:lnTo>
                  <a:pt x="443" y="85"/>
                </a:lnTo>
                <a:lnTo>
                  <a:pt x="363" y="93"/>
                </a:lnTo>
                <a:lnTo>
                  <a:pt x="371" y="91"/>
                </a:lnTo>
                <a:lnTo>
                  <a:pt x="352" y="97"/>
                </a:lnTo>
                <a:cubicBezTo>
                  <a:pt x="330" y="104"/>
                  <a:pt x="306" y="91"/>
                  <a:pt x="299" y="69"/>
                </a:cubicBezTo>
                <a:cubicBezTo>
                  <a:pt x="292" y="46"/>
                  <a:pt x="305" y="23"/>
                  <a:pt x="327" y="16"/>
                </a:cubicBezTo>
                <a:close/>
                <a:moveTo>
                  <a:pt x="815" y="221"/>
                </a:moveTo>
                <a:lnTo>
                  <a:pt x="838" y="263"/>
                </a:lnTo>
                <a:cubicBezTo>
                  <a:pt x="839" y="266"/>
                  <a:pt x="840" y="268"/>
                  <a:pt x="841" y="271"/>
                </a:cubicBezTo>
                <a:lnTo>
                  <a:pt x="864" y="345"/>
                </a:lnTo>
                <a:cubicBezTo>
                  <a:pt x="865" y="348"/>
                  <a:pt x="866" y="350"/>
                  <a:pt x="866" y="353"/>
                </a:cubicBezTo>
                <a:lnTo>
                  <a:pt x="874" y="432"/>
                </a:lnTo>
                <a:cubicBezTo>
                  <a:pt x="874" y="435"/>
                  <a:pt x="874" y="438"/>
                  <a:pt x="874" y="441"/>
                </a:cubicBezTo>
                <a:lnTo>
                  <a:pt x="869" y="491"/>
                </a:lnTo>
                <a:cubicBezTo>
                  <a:pt x="866" y="515"/>
                  <a:pt x="845" y="532"/>
                  <a:pt x="822" y="529"/>
                </a:cubicBezTo>
                <a:cubicBezTo>
                  <a:pt x="799" y="527"/>
                  <a:pt x="782" y="506"/>
                  <a:pt x="784" y="483"/>
                </a:cubicBezTo>
                <a:lnTo>
                  <a:pt x="789" y="432"/>
                </a:lnTo>
                <a:lnTo>
                  <a:pt x="789" y="441"/>
                </a:lnTo>
                <a:lnTo>
                  <a:pt x="781" y="362"/>
                </a:lnTo>
                <a:lnTo>
                  <a:pt x="783" y="370"/>
                </a:lnTo>
                <a:lnTo>
                  <a:pt x="760" y="296"/>
                </a:lnTo>
                <a:lnTo>
                  <a:pt x="763" y="304"/>
                </a:lnTo>
                <a:lnTo>
                  <a:pt x="740" y="261"/>
                </a:lnTo>
                <a:cubicBezTo>
                  <a:pt x="729" y="240"/>
                  <a:pt x="737" y="214"/>
                  <a:pt x="757" y="203"/>
                </a:cubicBezTo>
                <a:cubicBezTo>
                  <a:pt x="778" y="192"/>
                  <a:pt x="804" y="200"/>
                  <a:pt x="815" y="221"/>
                </a:cubicBezTo>
                <a:close/>
                <a:moveTo>
                  <a:pt x="750" y="741"/>
                </a:moveTo>
                <a:lnTo>
                  <a:pt x="749" y="742"/>
                </a:lnTo>
                <a:cubicBezTo>
                  <a:pt x="748" y="744"/>
                  <a:pt x="746" y="745"/>
                  <a:pt x="744" y="747"/>
                </a:cubicBezTo>
                <a:lnTo>
                  <a:pt x="686" y="796"/>
                </a:lnTo>
                <a:cubicBezTo>
                  <a:pt x="684" y="798"/>
                  <a:pt x="681" y="800"/>
                  <a:pt x="679" y="801"/>
                </a:cubicBezTo>
                <a:lnTo>
                  <a:pt x="612" y="837"/>
                </a:lnTo>
                <a:cubicBezTo>
                  <a:pt x="609" y="838"/>
                  <a:pt x="607" y="839"/>
                  <a:pt x="604" y="840"/>
                </a:cubicBezTo>
                <a:lnTo>
                  <a:pt x="530" y="863"/>
                </a:lnTo>
                <a:cubicBezTo>
                  <a:pt x="527" y="864"/>
                  <a:pt x="525" y="865"/>
                  <a:pt x="522" y="865"/>
                </a:cubicBezTo>
                <a:lnTo>
                  <a:pt x="497" y="867"/>
                </a:lnTo>
                <a:lnTo>
                  <a:pt x="497" y="867"/>
                </a:lnTo>
                <a:cubicBezTo>
                  <a:pt x="473" y="870"/>
                  <a:pt x="452" y="853"/>
                  <a:pt x="450" y="829"/>
                </a:cubicBezTo>
                <a:cubicBezTo>
                  <a:pt x="448" y="806"/>
                  <a:pt x="465" y="785"/>
                  <a:pt x="488" y="783"/>
                </a:cubicBezTo>
                <a:lnTo>
                  <a:pt x="513" y="780"/>
                </a:lnTo>
                <a:lnTo>
                  <a:pt x="505" y="782"/>
                </a:lnTo>
                <a:lnTo>
                  <a:pt x="579" y="759"/>
                </a:lnTo>
                <a:lnTo>
                  <a:pt x="571" y="762"/>
                </a:lnTo>
                <a:lnTo>
                  <a:pt x="638" y="726"/>
                </a:lnTo>
                <a:lnTo>
                  <a:pt x="631" y="731"/>
                </a:lnTo>
                <a:lnTo>
                  <a:pt x="689" y="682"/>
                </a:lnTo>
                <a:lnTo>
                  <a:pt x="684" y="687"/>
                </a:lnTo>
                <a:lnTo>
                  <a:pt x="685" y="686"/>
                </a:lnTo>
                <a:cubicBezTo>
                  <a:pt x="700" y="668"/>
                  <a:pt x="726" y="665"/>
                  <a:pt x="745" y="680"/>
                </a:cubicBezTo>
                <a:cubicBezTo>
                  <a:pt x="763" y="696"/>
                  <a:pt x="765" y="722"/>
                  <a:pt x="750" y="741"/>
                </a:cubicBezTo>
                <a:close/>
                <a:moveTo>
                  <a:pt x="226" y="816"/>
                </a:moveTo>
                <a:lnTo>
                  <a:pt x="198" y="801"/>
                </a:lnTo>
                <a:cubicBezTo>
                  <a:pt x="196" y="800"/>
                  <a:pt x="193" y="798"/>
                  <a:pt x="191" y="796"/>
                </a:cubicBezTo>
                <a:lnTo>
                  <a:pt x="132" y="747"/>
                </a:lnTo>
                <a:cubicBezTo>
                  <a:pt x="130" y="746"/>
                  <a:pt x="128" y="744"/>
                  <a:pt x="127" y="742"/>
                </a:cubicBezTo>
                <a:lnTo>
                  <a:pt x="79" y="684"/>
                </a:lnTo>
                <a:cubicBezTo>
                  <a:pt x="77" y="681"/>
                  <a:pt x="75" y="679"/>
                  <a:pt x="74" y="677"/>
                </a:cubicBezTo>
                <a:lnTo>
                  <a:pt x="40" y="613"/>
                </a:lnTo>
                <a:cubicBezTo>
                  <a:pt x="28" y="592"/>
                  <a:pt x="36" y="566"/>
                  <a:pt x="57" y="555"/>
                </a:cubicBezTo>
                <a:cubicBezTo>
                  <a:pt x="78" y="544"/>
                  <a:pt x="104" y="552"/>
                  <a:pt x="115" y="572"/>
                </a:cubicBezTo>
                <a:lnTo>
                  <a:pt x="149" y="636"/>
                </a:lnTo>
                <a:lnTo>
                  <a:pt x="144" y="629"/>
                </a:lnTo>
                <a:lnTo>
                  <a:pt x="192" y="687"/>
                </a:lnTo>
                <a:lnTo>
                  <a:pt x="187" y="682"/>
                </a:lnTo>
                <a:lnTo>
                  <a:pt x="246" y="731"/>
                </a:lnTo>
                <a:lnTo>
                  <a:pt x="239" y="726"/>
                </a:lnTo>
                <a:lnTo>
                  <a:pt x="266" y="741"/>
                </a:lnTo>
                <a:cubicBezTo>
                  <a:pt x="287" y="752"/>
                  <a:pt x="295" y="778"/>
                  <a:pt x="283" y="799"/>
                </a:cubicBezTo>
                <a:cubicBezTo>
                  <a:pt x="272" y="820"/>
                  <a:pt x="246" y="827"/>
                  <a:pt x="226" y="816"/>
                </a:cubicBezTo>
                <a:close/>
              </a:path>
            </a:pathLst>
          </a:custGeom>
          <a:solidFill>
            <a:srgbClr val="C00000"/>
          </a:solidFill>
          <a:ln w="1588" cap="flat">
            <a:solidFill>
              <a:srgbClr val="C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Freeform 140">
            <a:extLst>
              <a:ext uri="{FF2B5EF4-FFF2-40B4-BE49-F238E27FC236}">
                <a16:creationId xmlns:a16="http://schemas.microsoft.com/office/drawing/2014/main" id="{AF97241F-38C2-4CDC-9488-13626BF9C3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06170" y="1858837"/>
            <a:ext cx="240674" cy="239941"/>
          </a:xfrm>
          <a:custGeom>
            <a:avLst/>
            <a:gdLst>
              <a:gd name="T0" fmla="*/ 10 w 874"/>
              <a:gd name="T1" fmla="*/ 353 h 870"/>
              <a:gd name="T2" fmla="*/ 35 w 874"/>
              <a:gd name="T3" fmla="*/ 271 h 870"/>
              <a:gd name="T4" fmla="*/ 74 w 874"/>
              <a:gd name="T5" fmla="*/ 196 h 870"/>
              <a:gd name="T6" fmla="*/ 97 w 874"/>
              <a:gd name="T7" fmla="*/ 167 h 870"/>
              <a:gd name="T8" fmla="*/ 163 w 874"/>
              <a:gd name="T9" fmla="*/ 221 h 870"/>
              <a:gd name="T10" fmla="*/ 144 w 874"/>
              <a:gd name="T11" fmla="*/ 244 h 870"/>
              <a:gd name="T12" fmla="*/ 113 w 874"/>
              <a:gd name="T13" fmla="*/ 304 h 870"/>
              <a:gd name="T14" fmla="*/ 93 w 874"/>
              <a:gd name="T15" fmla="*/ 370 h 870"/>
              <a:gd name="T16" fmla="*/ 88 w 874"/>
              <a:gd name="T17" fmla="*/ 435 h 870"/>
              <a:gd name="T18" fmla="*/ 3 w 874"/>
              <a:gd name="T19" fmla="*/ 426 h 870"/>
              <a:gd name="T20" fmla="*/ 346 w 874"/>
              <a:gd name="T21" fmla="*/ 10 h 870"/>
              <a:gd name="T22" fmla="*/ 434 w 874"/>
              <a:gd name="T23" fmla="*/ 0 h 870"/>
              <a:gd name="T24" fmla="*/ 522 w 874"/>
              <a:gd name="T25" fmla="*/ 8 h 870"/>
              <a:gd name="T26" fmla="*/ 603 w 874"/>
              <a:gd name="T27" fmla="*/ 32 h 870"/>
              <a:gd name="T28" fmla="*/ 578 w 874"/>
              <a:gd name="T29" fmla="*/ 114 h 870"/>
              <a:gd name="T30" fmla="*/ 513 w 874"/>
              <a:gd name="T31" fmla="*/ 93 h 870"/>
              <a:gd name="T32" fmla="*/ 443 w 874"/>
              <a:gd name="T33" fmla="*/ 85 h 870"/>
              <a:gd name="T34" fmla="*/ 371 w 874"/>
              <a:gd name="T35" fmla="*/ 91 h 870"/>
              <a:gd name="T36" fmla="*/ 299 w 874"/>
              <a:gd name="T37" fmla="*/ 69 h 870"/>
              <a:gd name="T38" fmla="*/ 815 w 874"/>
              <a:gd name="T39" fmla="*/ 221 h 870"/>
              <a:gd name="T40" fmla="*/ 841 w 874"/>
              <a:gd name="T41" fmla="*/ 271 h 870"/>
              <a:gd name="T42" fmla="*/ 866 w 874"/>
              <a:gd name="T43" fmla="*/ 353 h 870"/>
              <a:gd name="T44" fmla="*/ 874 w 874"/>
              <a:gd name="T45" fmla="*/ 441 h 870"/>
              <a:gd name="T46" fmla="*/ 822 w 874"/>
              <a:gd name="T47" fmla="*/ 529 h 870"/>
              <a:gd name="T48" fmla="*/ 789 w 874"/>
              <a:gd name="T49" fmla="*/ 432 h 870"/>
              <a:gd name="T50" fmla="*/ 781 w 874"/>
              <a:gd name="T51" fmla="*/ 362 h 870"/>
              <a:gd name="T52" fmla="*/ 760 w 874"/>
              <a:gd name="T53" fmla="*/ 296 h 870"/>
              <a:gd name="T54" fmla="*/ 740 w 874"/>
              <a:gd name="T55" fmla="*/ 261 h 870"/>
              <a:gd name="T56" fmla="*/ 815 w 874"/>
              <a:gd name="T57" fmla="*/ 221 h 870"/>
              <a:gd name="T58" fmla="*/ 749 w 874"/>
              <a:gd name="T59" fmla="*/ 742 h 870"/>
              <a:gd name="T60" fmla="*/ 686 w 874"/>
              <a:gd name="T61" fmla="*/ 796 h 870"/>
              <a:gd name="T62" fmla="*/ 612 w 874"/>
              <a:gd name="T63" fmla="*/ 837 h 870"/>
              <a:gd name="T64" fmla="*/ 530 w 874"/>
              <a:gd name="T65" fmla="*/ 863 h 870"/>
              <a:gd name="T66" fmla="*/ 497 w 874"/>
              <a:gd name="T67" fmla="*/ 867 h 870"/>
              <a:gd name="T68" fmla="*/ 450 w 874"/>
              <a:gd name="T69" fmla="*/ 829 h 870"/>
              <a:gd name="T70" fmla="*/ 513 w 874"/>
              <a:gd name="T71" fmla="*/ 780 h 870"/>
              <a:gd name="T72" fmla="*/ 579 w 874"/>
              <a:gd name="T73" fmla="*/ 759 h 870"/>
              <a:gd name="T74" fmla="*/ 638 w 874"/>
              <a:gd name="T75" fmla="*/ 726 h 870"/>
              <a:gd name="T76" fmla="*/ 689 w 874"/>
              <a:gd name="T77" fmla="*/ 682 h 870"/>
              <a:gd name="T78" fmla="*/ 685 w 874"/>
              <a:gd name="T79" fmla="*/ 686 h 870"/>
              <a:gd name="T80" fmla="*/ 750 w 874"/>
              <a:gd name="T81" fmla="*/ 741 h 870"/>
              <a:gd name="T82" fmla="*/ 198 w 874"/>
              <a:gd name="T83" fmla="*/ 801 h 870"/>
              <a:gd name="T84" fmla="*/ 132 w 874"/>
              <a:gd name="T85" fmla="*/ 747 h 870"/>
              <a:gd name="T86" fmla="*/ 79 w 874"/>
              <a:gd name="T87" fmla="*/ 684 h 870"/>
              <a:gd name="T88" fmla="*/ 40 w 874"/>
              <a:gd name="T89" fmla="*/ 613 h 870"/>
              <a:gd name="T90" fmla="*/ 115 w 874"/>
              <a:gd name="T91" fmla="*/ 572 h 870"/>
              <a:gd name="T92" fmla="*/ 144 w 874"/>
              <a:gd name="T93" fmla="*/ 629 h 870"/>
              <a:gd name="T94" fmla="*/ 187 w 874"/>
              <a:gd name="T95" fmla="*/ 682 h 870"/>
              <a:gd name="T96" fmla="*/ 239 w 874"/>
              <a:gd name="T97" fmla="*/ 726 h 870"/>
              <a:gd name="T98" fmla="*/ 283 w 874"/>
              <a:gd name="T99" fmla="*/ 79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4" h="870">
                <a:moveTo>
                  <a:pt x="3" y="426"/>
                </a:moveTo>
                <a:lnTo>
                  <a:pt x="10" y="353"/>
                </a:lnTo>
                <a:cubicBezTo>
                  <a:pt x="10" y="350"/>
                  <a:pt x="11" y="348"/>
                  <a:pt x="12" y="345"/>
                </a:cubicBezTo>
                <a:lnTo>
                  <a:pt x="35" y="271"/>
                </a:lnTo>
                <a:cubicBezTo>
                  <a:pt x="36" y="268"/>
                  <a:pt x="37" y="266"/>
                  <a:pt x="38" y="263"/>
                </a:cubicBezTo>
                <a:lnTo>
                  <a:pt x="74" y="196"/>
                </a:lnTo>
                <a:cubicBezTo>
                  <a:pt x="75" y="194"/>
                  <a:pt x="77" y="191"/>
                  <a:pt x="79" y="189"/>
                </a:cubicBezTo>
                <a:lnTo>
                  <a:pt x="97" y="167"/>
                </a:lnTo>
                <a:cubicBezTo>
                  <a:pt x="112" y="149"/>
                  <a:pt x="139" y="146"/>
                  <a:pt x="157" y="161"/>
                </a:cubicBezTo>
                <a:cubicBezTo>
                  <a:pt x="175" y="176"/>
                  <a:pt x="178" y="203"/>
                  <a:pt x="163" y="221"/>
                </a:cubicBezTo>
                <a:lnTo>
                  <a:pt x="163" y="221"/>
                </a:lnTo>
                <a:lnTo>
                  <a:pt x="144" y="244"/>
                </a:lnTo>
                <a:lnTo>
                  <a:pt x="149" y="237"/>
                </a:lnTo>
                <a:lnTo>
                  <a:pt x="113" y="304"/>
                </a:lnTo>
                <a:lnTo>
                  <a:pt x="116" y="296"/>
                </a:lnTo>
                <a:lnTo>
                  <a:pt x="93" y="370"/>
                </a:lnTo>
                <a:lnTo>
                  <a:pt x="95" y="362"/>
                </a:lnTo>
                <a:lnTo>
                  <a:pt x="88" y="435"/>
                </a:lnTo>
                <a:cubicBezTo>
                  <a:pt x="85" y="458"/>
                  <a:pt x="64" y="475"/>
                  <a:pt x="41" y="473"/>
                </a:cubicBezTo>
                <a:cubicBezTo>
                  <a:pt x="17" y="471"/>
                  <a:pt x="0" y="450"/>
                  <a:pt x="3" y="426"/>
                </a:cubicBezTo>
                <a:close/>
                <a:moveTo>
                  <a:pt x="327" y="16"/>
                </a:moveTo>
                <a:lnTo>
                  <a:pt x="346" y="10"/>
                </a:lnTo>
                <a:cubicBezTo>
                  <a:pt x="349" y="9"/>
                  <a:pt x="351" y="8"/>
                  <a:pt x="354" y="8"/>
                </a:cubicBezTo>
                <a:lnTo>
                  <a:pt x="434" y="0"/>
                </a:lnTo>
                <a:cubicBezTo>
                  <a:pt x="437" y="0"/>
                  <a:pt x="440" y="0"/>
                  <a:pt x="443" y="0"/>
                </a:cubicBezTo>
                <a:lnTo>
                  <a:pt x="522" y="8"/>
                </a:lnTo>
                <a:cubicBezTo>
                  <a:pt x="525" y="8"/>
                  <a:pt x="527" y="9"/>
                  <a:pt x="530" y="10"/>
                </a:cubicBezTo>
                <a:lnTo>
                  <a:pt x="603" y="32"/>
                </a:lnTo>
                <a:cubicBezTo>
                  <a:pt x="626" y="39"/>
                  <a:pt x="638" y="63"/>
                  <a:pt x="631" y="86"/>
                </a:cubicBezTo>
                <a:cubicBezTo>
                  <a:pt x="624" y="108"/>
                  <a:pt x="600" y="121"/>
                  <a:pt x="578" y="114"/>
                </a:cubicBezTo>
                <a:lnTo>
                  <a:pt x="505" y="91"/>
                </a:lnTo>
                <a:lnTo>
                  <a:pt x="513" y="93"/>
                </a:lnTo>
                <a:lnTo>
                  <a:pt x="434" y="85"/>
                </a:lnTo>
                <a:lnTo>
                  <a:pt x="443" y="85"/>
                </a:lnTo>
                <a:lnTo>
                  <a:pt x="363" y="93"/>
                </a:lnTo>
                <a:lnTo>
                  <a:pt x="371" y="91"/>
                </a:lnTo>
                <a:lnTo>
                  <a:pt x="352" y="97"/>
                </a:lnTo>
                <a:cubicBezTo>
                  <a:pt x="330" y="104"/>
                  <a:pt x="306" y="91"/>
                  <a:pt x="299" y="69"/>
                </a:cubicBezTo>
                <a:cubicBezTo>
                  <a:pt x="292" y="46"/>
                  <a:pt x="305" y="23"/>
                  <a:pt x="327" y="16"/>
                </a:cubicBezTo>
                <a:close/>
                <a:moveTo>
                  <a:pt x="815" y="221"/>
                </a:moveTo>
                <a:lnTo>
                  <a:pt x="838" y="263"/>
                </a:lnTo>
                <a:cubicBezTo>
                  <a:pt x="839" y="266"/>
                  <a:pt x="840" y="268"/>
                  <a:pt x="841" y="271"/>
                </a:cubicBezTo>
                <a:lnTo>
                  <a:pt x="864" y="345"/>
                </a:lnTo>
                <a:cubicBezTo>
                  <a:pt x="865" y="348"/>
                  <a:pt x="866" y="350"/>
                  <a:pt x="866" y="353"/>
                </a:cubicBezTo>
                <a:lnTo>
                  <a:pt x="874" y="432"/>
                </a:lnTo>
                <a:cubicBezTo>
                  <a:pt x="874" y="435"/>
                  <a:pt x="874" y="438"/>
                  <a:pt x="874" y="441"/>
                </a:cubicBezTo>
                <a:lnTo>
                  <a:pt x="869" y="491"/>
                </a:lnTo>
                <a:cubicBezTo>
                  <a:pt x="866" y="515"/>
                  <a:pt x="845" y="532"/>
                  <a:pt x="822" y="529"/>
                </a:cubicBezTo>
                <a:cubicBezTo>
                  <a:pt x="799" y="527"/>
                  <a:pt x="782" y="506"/>
                  <a:pt x="784" y="483"/>
                </a:cubicBezTo>
                <a:lnTo>
                  <a:pt x="789" y="432"/>
                </a:lnTo>
                <a:lnTo>
                  <a:pt x="789" y="441"/>
                </a:lnTo>
                <a:lnTo>
                  <a:pt x="781" y="362"/>
                </a:lnTo>
                <a:lnTo>
                  <a:pt x="783" y="370"/>
                </a:lnTo>
                <a:lnTo>
                  <a:pt x="760" y="296"/>
                </a:lnTo>
                <a:lnTo>
                  <a:pt x="763" y="304"/>
                </a:lnTo>
                <a:lnTo>
                  <a:pt x="740" y="261"/>
                </a:lnTo>
                <a:cubicBezTo>
                  <a:pt x="729" y="240"/>
                  <a:pt x="737" y="214"/>
                  <a:pt x="757" y="203"/>
                </a:cubicBezTo>
                <a:cubicBezTo>
                  <a:pt x="778" y="192"/>
                  <a:pt x="804" y="200"/>
                  <a:pt x="815" y="221"/>
                </a:cubicBezTo>
                <a:close/>
                <a:moveTo>
                  <a:pt x="750" y="741"/>
                </a:moveTo>
                <a:lnTo>
                  <a:pt x="749" y="742"/>
                </a:lnTo>
                <a:cubicBezTo>
                  <a:pt x="748" y="744"/>
                  <a:pt x="746" y="745"/>
                  <a:pt x="744" y="747"/>
                </a:cubicBezTo>
                <a:lnTo>
                  <a:pt x="686" y="796"/>
                </a:lnTo>
                <a:cubicBezTo>
                  <a:pt x="684" y="798"/>
                  <a:pt x="681" y="800"/>
                  <a:pt x="679" y="801"/>
                </a:cubicBezTo>
                <a:lnTo>
                  <a:pt x="612" y="837"/>
                </a:lnTo>
                <a:cubicBezTo>
                  <a:pt x="609" y="838"/>
                  <a:pt x="607" y="839"/>
                  <a:pt x="604" y="840"/>
                </a:cubicBezTo>
                <a:lnTo>
                  <a:pt x="530" y="863"/>
                </a:lnTo>
                <a:cubicBezTo>
                  <a:pt x="527" y="864"/>
                  <a:pt x="525" y="865"/>
                  <a:pt x="522" y="865"/>
                </a:cubicBezTo>
                <a:lnTo>
                  <a:pt x="497" y="867"/>
                </a:lnTo>
                <a:lnTo>
                  <a:pt x="497" y="867"/>
                </a:lnTo>
                <a:cubicBezTo>
                  <a:pt x="473" y="870"/>
                  <a:pt x="452" y="853"/>
                  <a:pt x="450" y="829"/>
                </a:cubicBezTo>
                <a:cubicBezTo>
                  <a:pt x="448" y="806"/>
                  <a:pt x="465" y="785"/>
                  <a:pt x="488" y="783"/>
                </a:cubicBezTo>
                <a:lnTo>
                  <a:pt x="513" y="780"/>
                </a:lnTo>
                <a:lnTo>
                  <a:pt x="505" y="782"/>
                </a:lnTo>
                <a:lnTo>
                  <a:pt x="579" y="759"/>
                </a:lnTo>
                <a:lnTo>
                  <a:pt x="571" y="762"/>
                </a:lnTo>
                <a:lnTo>
                  <a:pt x="638" y="726"/>
                </a:lnTo>
                <a:lnTo>
                  <a:pt x="631" y="731"/>
                </a:lnTo>
                <a:lnTo>
                  <a:pt x="689" y="682"/>
                </a:lnTo>
                <a:lnTo>
                  <a:pt x="684" y="687"/>
                </a:lnTo>
                <a:lnTo>
                  <a:pt x="685" y="686"/>
                </a:lnTo>
                <a:cubicBezTo>
                  <a:pt x="700" y="668"/>
                  <a:pt x="726" y="665"/>
                  <a:pt x="745" y="680"/>
                </a:cubicBezTo>
                <a:cubicBezTo>
                  <a:pt x="763" y="696"/>
                  <a:pt x="765" y="722"/>
                  <a:pt x="750" y="741"/>
                </a:cubicBezTo>
                <a:close/>
                <a:moveTo>
                  <a:pt x="226" y="816"/>
                </a:moveTo>
                <a:lnTo>
                  <a:pt x="198" y="801"/>
                </a:lnTo>
                <a:cubicBezTo>
                  <a:pt x="196" y="800"/>
                  <a:pt x="193" y="798"/>
                  <a:pt x="191" y="796"/>
                </a:cubicBezTo>
                <a:lnTo>
                  <a:pt x="132" y="747"/>
                </a:lnTo>
                <a:cubicBezTo>
                  <a:pt x="130" y="746"/>
                  <a:pt x="128" y="744"/>
                  <a:pt x="127" y="742"/>
                </a:cubicBezTo>
                <a:lnTo>
                  <a:pt x="79" y="684"/>
                </a:lnTo>
                <a:cubicBezTo>
                  <a:pt x="77" y="681"/>
                  <a:pt x="75" y="679"/>
                  <a:pt x="74" y="677"/>
                </a:cubicBezTo>
                <a:lnTo>
                  <a:pt x="40" y="613"/>
                </a:lnTo>
                <a:cubicBezTo>
                  <a:pt x="28" y="592"/>
                  <a:pt x="36" y="566"/>
                  <a:pt x="57" y="555"/>
                </a:cubicBezTo>
                <a:cubicBezTo>
                  <a:pt x="78" y="544"/>
                  <a:pt x="104" y="552"/>
                  <a:pt x="115" y="572"/>
                </a:cubicBezTo>
                <a:lnTo>
                  <a:pt x="149" y="636"/>
                </a:lnTo>
                <a:lnTo>
                  <a:pt x="144" y="629"/>
                </a:lnTo>
                <a:lnTo>
                  <a:pt x="192" y="687"/>
                </a:lnTo>
                <a:lnTo>
                  <a:pt x="187" y="682"/>
                </a:lnTo>
                <a:lnTo>
                  <a:pt x="246" y="731"/>
                </a:lnTo>
                <a:lnTo>
                  <a:pt x="239" y="726"/>
                </a:lnTo>
                <a:lnTo>
                  <a:pt x="266" y="741"/>
                </a:lnTo>
                <a:cubicBezTo>
                  <a:pt x="287" y="752"/>
                  <a:pt x="295" y="778"/>
                  <a:pt x="283" y="799"/>
                </a:cubicBezTo>
                <a:cubicBezTo>
                  <a:pt x="272" y="820"/>
                  <a:pt x="246" y="827"/>
                  <a:pt x="226" y="816"/>
                </a:cubicBezTo>
                <a:close/>
              </a:path>
            </a:pathLst>
          </a:custGeom>
          <a:solidFill>
            <a:srgbClr val="C00000"/>
          </a:solidFill>
          <a:ln w="1588" cap="flat">
            <a:solidFill>
              <a:srgbClr val="C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Freeform 140">
            <a:extLst>
              <a:ext uri="{FF2B5EF4-FFF2-40B4-BE49-F238E27FC236}">
                <a16:creationId xmlns:a16="http://schemas.microsoft.com/office/drawing/2014/main" id="{807EA4A5-932A-4245-8212-D5C4C98C1B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3624" y="1868908"/>
            <a:ext cx="240674" cy="239941"/>
          </a:xfrm>
          <a:custGeom>
            <a:avLst/>
            <a:gdLst>
              <a:gd name="T0" fmla="*/ 10 w 874"/>
              <a:gd name="T1" fmla="*/ 353 h 870"/>
              <a:gd name="T2" fmla="*/ 35 w 874"/>
              <a:gd name="T3" fmla="*/ 271 h 870"/>
              <a:gd name="T4" fmla="*/ 74 w 874"/>
              <a:gd name="T5" fmla="*/ 196 h 870"/>
              <a:gd name="T6" fmla="*/ 97 w 874"/>
              <a:gd name="T7" fmla="*/ 167 h 870"/>
              <a:gd name="T8" fmla="*/ 163 w 874"/>
              <a:gd name="T9" fmla="*/ 221 h 870"/>
              <a:gd name="T10" fmla="*/ 144 w 874"/>
              <a:gd name="T11" fmla="*/ 244 h 870"/>
              <a:gd name="T12" fmla="*/ 113 w 874"/>
              <a:gd name="T13" fmla="*/ 304 h 870"/>
              <a:gd name="T14" fmla="*/ 93 w 874"/>
              <a:gd name="T15" fmla="*/ 370 h 870"/>
              <a:gd name="T16" fmla="*/ 88 w 874"/>
              <a:gd name="T17" fmla="*/ 435 h 870"/>
              <a:gd name="T18" fmla="*/ 3 w 874"/>
              <a:gd name="T19" fmla="*/ 426 h 870"/>
              <a:gd name="T20" fmla="*/ 346 w 874"/>
              <a:gd name="T21" fmla="*/ 10 h 870"/>
              <a:gd name="T22" fmla="*/ 434 w 874"/>
              <a:gd name="T23" fmla="*/ 0 h 870"/>
              <a:gd name="T24" fmla="*/ 522 w 874"/>
              <a:gd name="T25" fmla="*/ 8 h 870"/>
              <a:gd name="T26" fmla="*/ 603 w 874"/>
              <a:gd name="T27" fmla="*/ 32 h 870"/>
              <a:gd name="T28" fmla="*/ 578 w 874"/>
              <a:gd name="T29" fmla="*/ 114 h 870"/>
              <a:gd name="T30" fmla="*/ 513 w 874"/>
              <a:gd name="T31" fmla="*/ 93 h 870"/>
              <a:gd name="T32" fmla="*/ 443 w 874"/>
              <a:gd name="T33" fmla="*/ 85 h 870"/>
              <a:gd name="T34" fmla="*/ 371 w 874"/>
              <a:gd name="T35" fmla="*/ 91 h 870"/>
              <a:gd name="T36" fmla="*/ 299 w 874"/>
              <a:gd name="T37" fmla="*/ 69 h 870"/>
              <a:gd name="T38" fmla="*/ 815 w 874"/>
              <a:gd name="T39" fmla="*/ 221 h 870"/>
              <a:gd name="T40" fmla="*/ 841 w 874"/>
              <a:gd name="T41" fmla="*/ 271 h 870"/>
              <a:gd name="T42" fmla="*/ 866 w 874"/>
              <a:gd name="T43" fmla="*/ 353 h 870"/>
              <a:gd name="T44" fmla="*/ 874 w 874"/>
              <a:gd name="T45" fmla="*/ 441 h 870"/>
              <a:gd name="T46" fmla="*/ 822 w 874"/>
              <a:gd name="T47" fmla="*/ 529 h 870"/>
              <a:gd name="T48" fmla="*/ 789 w 874"/>
              <a:gd name="T49" fmla="*/ 432 h 870"/>
              <a:gd name="T50" fmla="*/ 781 w 874"/>
              <a:gd name="T51" fmla="*/ 362 h 870"/>
              <a:gd name="T52" fmla="*/ 760 w 874"/>
              <a:gd name="T53" fmla="*/ 296 h 870"/>
              <a:gd name="T54" fmla="*/ 740 w 874"/>
              <a:gd name="T55" fmla="*/ 261 h 870"/>
              <a:gd name="T56" fmla="*/ 815 w 874"/>
              <a:gd name="T57" fmla="*/ 221 h 870"/>
              <a:gd name="T58" fmla="*/ 749 w 874"/>
              <a:gd name="T59" fmla="*/ 742 h 870"/>
              <a:gd name="T60" fmla="*/ 686 w 874"/>
              <a:gd name="T61" fmla="*/ 796 h 870"/>
              <a:gd name="T62" fmla="*/ 612 w 874"/>
              <a:gd name="T63" fmla="*/ 837 h 870"/>
              <a:gd name="T64" fmla="*/ 530 w 874"/>
              <a:gd name="T65" fmla="*/ 863 h 870"/>
              <a:gd name="T66" fmla="*/ 497 w 874"/>
              <a:gd name="T67" fmla="*/ 867 h 870"/>
              <a:gd name="T68" fmla="*/ 450 w 874"/>
              <a:gd name="T69" fmla="*/ 829 h 870"/>
              <a:gd name="T70" fmla="*/ 513 w 874"/>
              <a:gd name="T71" fmla="*/ 780 h 870"/>
              <a:gd name="T72" fmla="*/ 579 w 874"/>
              <a:gd name="T73" fmla="*/ 759 h 870"/>
              <a:gd name="T74" fmla="*/ 638 w 874"/>
              <a:gd name="T75" fmla="*/ 726 h 870"/>
              <a:gd name="T76" fmla="*/ 689 w 874"/>
              <a:gd name="T77" fmla="*/ 682 h 870"/>
              <a:gd name="T78" fmla="*/ 685 w 874"/>
              <a:gd name="T79" fmla="*/ 686 h 870"/>
              <a:gd name="T80" fmla="*/ 750 w 874"/>
              <a:gd name="T81" fmla="*/ 741 h 870"/>
              <a:gd name="T82" fmla="*/ 198 w 874"/>
              <a:gd name="T83" fmla="*/ 801 h 870"/>
              <a:gd name="T84" fmla="*/ 132 w 874"/>
              <a:gd name="T85" fmla="*/ 747 h 870"/>
              <a:gd name="T86" fmla="*/ 79 w 874"/>
              <a:gd name="T87" fmla="*/ 684 h 870"/>
              <a:gd name="T88" fmla="*/ 40 w 874"/>
              <a:gd name="T89" fmla="*/ 613 h 870"/>
              <a:gd name="T90" fmla="*/ 115 w 874"/>
              <a:gd name="T91" fmla="*/ 572 h 870"/>
              <a:gd name="T92" fmla="*/ 144 w 874"/>
              <a:gd name="T93" fmla="*/ 629 h 870"/>
              <a:gd name="T94" fmla="*/ 187 w 874"/>
              <a:gd name="T95" fmla="*/ 682 h 870"/>
              <a:gd name="T96" fmla="*/ 239 w 874"/>
              <a:gd name="T97" fmla="*/ 726 h 870"/>
              <a:gd name="T98" fmla="*/ 283 w 874"/>
              <a:gd name="T99" fmla="*/ 79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4" h="870">
                <a:moveTo>
                  <a:pt x="3" y="426"/>
                </a:moveTo>
                <a:lnTo>
                  <a:pt x="10" y="353"/>
                </a:lnTo>
                <a:cubicBezTo>
                  <a:pt x="10" y="350"/>
                  <a:pt x="11" y="348"/>
                  <a:pt x="12" y="345"/>
                </a:cubicBezTo>
                <a:lnTo>
                  <a:pt x="35" y="271"/>
                </a:lnTo>
                <a:cubicBezTo>
                  <a:pt x="36" y="268"/>
                  <a:pt x="37" y="266"/>
                  <a:pt x="38" y="263"/>
                </a:cubicBezTo>
                <a:lnTo>
                  <a:pt x="74" y="196"/>
                </a:lnTo>
                <a:cubicBezTo>
                  <a:pt x="75" y="194"/>
                  <a:pt x="77" y="191"/>
                  <a:pt x="79" y="189"/>
                </a:cubicBezTo>
                <a:lnTo>
                  <a:pt x="97" y="167"/>
                </a:lnTo>
                <a:cubicBezTo>
                  <a:pt x="112" y="149"/>
                  <a:pt x="139" y="146"/>
                  <a:pt x="157" y="161"/>
                </a:cubicBezTo>
                <a:cubicBezTo>
                  <a:pt x="175" y="176"/>
                  <a:pt x="178" y="203"/>
                  <a:pt x="163" y="221"/>
                </a:cubicBezTo>
                <a:lnTo>
                  <a:pt x="163" y="221"/>
                </a:lnTo>
                <a:lnTo>
                  <a:pt x="144" y="244"/>
                </a:lnTo>
                <a:lnTo>
                  <a:pt x="149" y="237"/>
                </a:lnTo>
                <a:lnTo>
                  <a:pt x="113" y="304"/>
                </a:lnTo>
                <a:lnTo>
                  <a:pt x="116" y="296"/>
                </a:lnTo>
                <a:lnTo>
                  <a:pt x="93" y="370"/>
                </a:lnTo>
                <a:lnTo>
                  <a:pt x="95" y="362"/>
                </a:lnTo>
                <a:lnTo>
                  <a:pt x="88" y="435"/>
                </a:lnTo>
                <a:cubicBezTo>
                  <a:pt x="85" y="458"/>
                  <a:pt x="64" y="475"/>
                  <a:pt x="41" y="473"/>
                </a:cubicBezTo>
                <a:cubicBezTo>
                  <a:pt x="17" y="471"/>
                  <a:pt x="0" y="450"/>
                  <a:pt x="3" y="426"/>
                </a:cubicBezTo>
                <a:close/>
                <a:moveTo>
                  <a:pt x="327" y="16"/>
                </a:moveTo>
                <a:lnTo>
                  <a:pt x="346" y="10"/>
                </a:lnTo>
                <a:cubicBezTo>
                  <a:pt x="349" y="9"/>
                  <a:pt x="351" y="8"/>
                  <a:pt x="354" y="8"/>
                </a:cubicBezTo>
                <a:lnTo>
                  <a:pt x="434" y="0"/>
                </a:lnTo>
                <a:cubicBezTo>
                  <a:pt x="437" y="0"/>
                  <a:pt x="440" y="0"/>
                  <a:pt x="443" y="0"/>
                </a:cubicBezTo>
                <a:lnTo>
                  <a:pt x="522" y="8"/>
                </a:lnTo>
                <a:cubicBezTo>
                  <a:pt x="525" y="8"/>
                  <a:pt x="527" y="9"/>
                  <a:pt x="530" y="10"/>
                </a:cubicBezTo>
                <a:lnTo>
                  <a:pt x="603" y="32"/>
                </a:lnTo>
                <a:cubicBezTo>
                  <a:pt x="626" y="39"/>
                  <a:pt x="638" y="63"/>
                  <a:pt x="631" y="86"/>
                </a:cubicBezTo>
                <a:cubicBezTo>
                  <a:pt x="624" y="108"/>
                  <a:pt x="600" y="121"/>
                  <a:pt x="578" y="114"/>
                </a:cubicBezTo>
                <a:lnTo>
                  <a:pt x="505" y="91"/>
                </a:lnTo>
                <a:lnTo>
                  <a:pt x="513" y="93"/>
                </a:lnTo>
                <a:lnTo>
                  <a:pt x="434" y="85"/>
                </a:lnTo>
                <a:lnTo>
                  <a:pt x="443" y="85"/>
                </a:lnTo>
                <a:lnTo>
                  <a:pt x="363" y="93"/>
                </a:lnTo>
                <a:lnTo>
                  <a:pt x="371" y="91"/>
                </a:lnTo>
                <a:lnTo>
                  <a:pt x="352" y="97"/>
                </a:lnTo>
                <a:cubicBezTo>
                  <a:pt x="330" y="104"/>
                  <a:pt x="306" y="91"/>
                  <a:pt x="299" y="69"/>
                </a:cubicBezTo>
                <a:cubicBezTo>
                  <a:pt x="292" y="46"/>
                  <a:pt x="305" y="23"/>
                  <a:pt x="327" y="16"/>
                </a:cubicBezTo>
                <a:close/>
                <a:moveTo>
                  <a:pt x="815" y="221"/>
                </a:moveTo>
                <a:lnTo>
                  <a:pt x="838" y="263"/>
                </a:lnTo>
                <a:cubicBezTo>
                  <a:pt x="839" y="266"/>
                  <a:pt x="840" y="268"/>
                  <a:pt x="841" y="271"/>
                </a:cubicBezTo>
                <a:lnTo>
                  <a:pt x="864" y="345"/>
                </a:lnTo>
                <a:cubicBezTo>
                  <a:pt x="865" y="348"/>
                  <a:pt x="866" y="350"/>
                  <a:pt x="866" y="353"/>
                </a:cubicBezTo>
                <a:lnTo>
                  <a:pt x="874" y="432"/>
                </a:lnTo>
                <a:cubicBezTo>
                  <a:pt x="874" y="435"/>
                  <a:pt x="874" y="438"/>
                  <a:pt x="874" y="441"/>
                </a:cubicBezTo>
                <a:lnTo>
                  <a:pt x="869" y="491"/>
                </a:lnTo>
                <a:cubicBezTo>
                  <a:pt x="866" y="515"/>
                  <a:pt x="845" y="532"/>
                  <a:pt x="822" y="529"/>
                </a:cubicBezTo>
                <a:cubicBezTo>
                  <a:pt x="799" y="527"/>
                  <a:pt x="782" y="506"/>
                  <a:pt x="784" y="483"/>
                </a:cubicBezTo>
                <a:lnTo>
                  <a:pt x="789" y="432"/>
                </a:lnTo>
                <a:lnTo>
                  <a:pt x="789" y="441"/>
                </a:lnTo>
                <a:lnTo>
                  <a:pt x="781" y="362"/>
                </a:lnTo>
                <a:lnTo>
                  <a:pt x="783" y="370"/>
                </a:lnTo>
                <a:lnTo>
                  <a:pt x="760" y="296"/>
                </a:lnTo>
                <a:lnTo>
                  <a:pt x="763" y="304"/>
                </a:lnTo>
                <a:lnTo>
                  <a:pt x="740" y="261"/>
                </a:lnTo>
                <a:cubicBezTo>
                  <a:pt x="729" y="240"/>
                  <a:pt x="737" y="214"/>
                  <a:pt x="757" y="203"/>
                </a:cubicBezTo>
                <a:cubicBezTo>
                  <a:pt x="778" y="192"/>
                  <a:pt x="804" y="200"/>
                  <a:pt x="815" y="221"/>
                </a:cubicBezTo>
                <a:close/>
                <a:moveTo>
                  <a:pt x="750" y="741"/>
                </a:moveTo>
                <a:lnTo>
                  <a:pt x="749" y="742"/>
                </a:lnTo>
                <a:cubicBezTo>
                  <a:pt x="748" y="744"/>
                  <a:pt x="746" y="745"/>
                  <a:pt x="744" y="747"/>
                </a:cubicBezTo>
                <a:lnTo>
                  <a:pt x="686" y="796"/>
                </a:lnTo>
                <a:cubicBezTo>
                  <a:pt x="684" y="798"/>
                  <a:pt x="681" y="800"/>
                  <a:pt x="679" y="801"/>
                </a:cubicBezTo>
                <a:lnTo>
                  <a:pt x="612" y="837"/>
                </a:lnTo>
                <a:cubicBezTo>
                  <a:pt x="609" y="838"/>
                  <a:pt x="607" y="839"/>
                  <a:pt x="604" y="840"/>
                </a:cubicBezTo>
                <a:lnTo>
                  <a:pt x="530" y="863"/>
                </a:lnTo>
                <a:cubicBezTo>
                  <a:pt x="527" y="864"/>
                  <a:pt x="525" y="865"/>
                  <a:pt x="522" y="865"/>
                </a:cubicBezTo>
                <a:lnTo>
                  <a:pt x="497" y="867"/>
                </a:lnTo>
                <a:lnTo>
                  <a:pt x="497" y="867"/>
                </a:lnTo>
                <a:cubicBezTo>
                  <a:pt x="473" y="870"/>
                  <a:pt x="452" y="853"/>
                  <a:pt x="450" y="829"/>
                </a:cubicBezTo>
                <a:cubicBezTo>
                  <a:pt x="448" y="806"/>
                  <a:pt x="465" y="785"/>
                  <a:pt x="488" y="783"/>
                </a:cubicBezTo>
                <a:lnTo>
                  <a:pt x="513" y="780"/>
                </a:lnTo>
                <a:lnTo>
                  <a:pt x="505" y="782"/>
                </a:lnTo>
                <a:lnTo>
                  <a:pt x="579" y="759"/>
                </a:lnTo>
                <a:lnTo>
                  <a:pt x="571" y="762"/>
                </a:lnTo>
                <a:lnTo>
                  <a:pt x="638" y="726"/>
                </a:lnTo>
                <a:lnTo>
                  <a:pt x="631" y="731"/>
                </a:lnTo>
                <a:lnTo>
                  <a:pt x="689" y="682"/>
                </a:lnTo>
                <a:lnTo>
                  <a:pt x="684" y="687"/>
                </a:lnTo>
                <a:lnTo>
                  <a:pt x="685" y="686"/>
                </a:lnTo>
                <a:cubicBezTo>
                  <a:pt x="700" y="668"/>
                  <a:pt x="726" y="665"/>
                  <a:pt x="745" y="680"/>
                </a:cubicBezTo>
                <a:cubicBezTo>
                  <a:pt x="763" y="696"/>
                  <a:pt x="765" y="722"/>
                  <a:pt x="750" y="741"/>
                </a:cubicBezTo>
                <a:close/>
                <a:moveTo>
                  <a:pt x="226" y="816"/>
                </a:moveTo>
                <a:lnTo>
                  <a:pt x="198" y="801"/>
                </a:lnTo>
                <a:cubicBezTo>
                  <a:pt x="196" y="800"/>
                  <a:pt x="193" y="798"/>
                  <a:pt x="191" y="796"/>
                </a:cubicBezTo>
                <a:lnTo>
                  <a:pt x="132" y="747"/>
                </a:lnTo>
                <a:cubicBezTo>
                  <a:pt x="130" y="746"/>
                  <a:pt x="128" y="744"/>
                  <a:pt x="127" y="742"/>
                </a:cubicBezTo>
                <a:lnTo>
                  <a:pt x="79" y="684"/>
                </a:lnTo>
                <a:cubicBezTo>
                  <a:pt x="77" y="681"/>
                  <a:pt x="75" y="679"/>
                  <a:pt x="74" y="677"/>
                </a:cubicBezTo>
                <a:lnTo>
                  <a:pt x="40" y="613"/>
                </a:lnTo>
                <a:cubicBezTo>
                  <a:pt x="28" y="592"/>
                  <a:pt x="36" y="566"/>
                  <a:pt x="57" y="555"/>
                </a:cubicBezTo>
                <a:cubicBezTo>
                  <a:pt x="78" y="544"/>
                  <a:pt x="104" y="552"/>
                  <a:pt x="115" y="572"/>
                </a:cubicBezTo>
                <a:lnTo>
                  <a:pt x="149" y="636"/>
                </a:lnTo>
                <a:lnTo>
                  <a:pt x="144" y="629"/>
                </a:lnTo>
                <a:lnTo>
                  <a:pt x="192" y="687"/>
                </a:lnTo>
                <a:lnTo>
                  <a:pt x="187" y="682"/>
                </a:lnTo>
                <a:lnTo>
                  <a:pt x="246" y="731"/>
                </a:lnTo>
                <a:lnTo>
                  <a:pt x="239" y="726"/>
                </a:lnTo>
                <a:lnTo>
                  <a:pt x="266" y="741"/>
                </a:lnTo>
                <a:cubicBezTo>
                  <a:pt x="287" y="752"/>
                  <a:pt x="295" y="778"/>
                  <a:pt x="283" y="799"/>
                </a:cubicBezTo>
                <a:cubicBezTo>
                  <a:pt x="272" y="820"/>
                  <a:pt x="246" y="827"/>
                  <a:pt x="226" y="816"/>
                </a:cubicBezTo>
                <a:close/>
              </a:path>
            </a:pathLst>
          </a:custGeom>
          <a:solidFill>
            <a:srgbClr val="C00000"/>
          </a:solidFill>
          <a:ln w="1588" cap="flat">
            <a:solidFill>
              <a:srgbClr val="C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Freeform 140">
            <a:extLst>
              <a:ext uri="{FF2B5EF4-FFF2-40B4-BE49-F238E27FC236}">
                <a16:creationId xmlns:a16="http://schemas.microsoft.com/office/drawing/2014/main" id="{46405A98-4CEA-4118-A8B3-1D0A7B7097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27520" y="2716008"/>
            <a:ext cx="240674" cy="239941"/>
          </a:xfrm>
          <a:custGeom>
            <a:avLst/>
            <a:gdLst>
              <a:gd name="T0" fmla="*/ 10 w 874"/>
              <a:gd name="T1" fmla="*/ 353 h 870"/>
              <a:gd name="T2" fmla="*/ 35 w 874"/>
              <a:gd name="T3" fmla="*/ 271 h 870"/>
              <a:gd name="T4" fmla="*/ 74 w 874"/>
              <a:gd name="T5" fmla="*/ 196 h 870"/>
              <a:gd name="T6" fmla="*/ 97 w 874"/>
              <a:gd name="T7" fmla="*/ 167 h 870"/>
              <a:gd name="T8" fmla="*/ 163 w 874"/>
              <a:gd name="T9" fmla="*/ 221 h 870"/>
              <a:gd name="T10" fmla="*/ 144 w 874"/>
              <a:gd name="T11" fmla="*/ 244 h 870"/>
              <a:gd name="T12" fmla="*/ 113 w 874"/>
              <a:gd name="T13" fmla="*/ 304 h 870"/>
              <a:gd name="T14" fmla="*/ 93 w 874"/>
              <a:gd name="T15" fmla="*/ 370 h 870"/>
              <a:gd name="T16" fmla="*/ 88 w 874"/>
              <a:gd name="T17" fmla="*/ 435 h 870"/>
              <a:gd name="T18" fmla="*/ 3 w 874"/>
              <a:gd name="T19" fmla="*/ 426 h 870"/>
              <a:gd name="T20" fmla="*/ 346 w 874"/>
              <a:gd name="T21" fmla="*/ 10 h 870"/>
              <a:gd name="T22" fmla="*/ 434 w 874"/>
              <a:gd name="T23" fmla="*/ 0 h 870"/>
              <a:gd name="T24" fmla="*/ 522 w 874"/>
              <a:gd name="T25" fmla="*/ 8 h 870"/>
              <a:gd name="T26" fmla="*/ 603 w 874"/>
              <a:gd name="T27" fmla="*/ 32 h 870"/>
              <a:gd name="T28" fmla="*/ 578 w 874"/>
              <a:gd name="T29" fmla="*/ 114 h 870"/>
              <a:gd name="T30" fmla="*/ 513 w 874"/>
              <a:gd name="T31" fmla="*/ 93 h 870"/>
              <a:gd name="T32" fmla="*/ 443 w 874"/>
              <a:gd name="T33" fmla="*/ 85 h 870"/>
              <a:gd name="T34" fmla="*/ 371 w 874"/>
              <a:gd name="T35" fmla="*/ 91 h 870"/>
              <a:gd name="T36" fmla="*/ 299 w 874"/>
              <a:gd name="T37" fmla="*/ 69 h 870"/>
              <a:gd name="T38" fmla="*/ 815 w 874"/>
              <a:gd name="T39" fmla="*/ 221 h 870"/>
              <a:gd name="T40" fmla="*/ 841 w 874"/>
              <a:gd name="T41" fmla="*/ 271 h 870"/>
              <a:gd name="T42" fmla="*/ 866 w 874"/>
              <a:gd name="T43" fmla="*/ 353 h 870"/>
              <a:gd name="T44" fmla="*/ 874 w 874"/>
              <a:gd name="T45" fmla="*/ 441 h 870"/>
              <a:gd name="T46" fmla="*/ 822 w 874"/>
              <a:gd name="T47" fmla="*/ 529 h 870"/>
              <a:gd name="T48" fmla="*/ 789 w 874"/>
              <a:gd name="T49" fmla="*/ 432 h 870"/>
              <a:gd name="T50" fmla="*/ 781 w 874"/>
              <a:gd name="T51" fmla="*/ 362 h 870"/>
              <a:gd name="T52" fmla="*/ 760 w 874"/>
              <a:gd name="T53" fmla="*/ 296 h 870"/>
              <a:gd name="T54" fmla="*/ 740 w 874"/>
              <a:gd name="T55" fmla="*/ 261 h 870"/>
              <a:gd name="T56" fmla="*/ 815 w 874"/>
              <a:gd name="T57" fmla="*/ 221 h 870"/>
              <a:gd name="T58" fmla="*/ 749 w 874"/>
              <a:gd name="T59" fmla="*/ 742 h 870"/>
              <a:gd name="T60" fmla="*/ 686 w 874"/>
              <a:gd name="T61" fmla="*/ 796 h 870"/>
              <a:gd name="T62" fmla="*/ 612 w 874"/>
              <a:gd name="T63" fmla="*/ 837 h 870"/>
              <a:gd name="T64" fmla="*/ 530 w 874"/>
              <a:gd name="T65" fmla="*/ 863 h 870"/>
              <a:gd name="T66" fmla="*/ 497 w 874"/>
              <a:gd name="T67" fmla="*/ 867 h 870"/>
              <a:gd name="T68" fmla="*/ 450 w 874"/>
              <a:gd name="T69" fmla="*/ 829 h 870"/>
              <a:gd name="T70" fmla="*/ 513 w 874"/>
              <a:gd name="T71" fmla="*/ 780 h 870"/>
              <a:gd name="T72" fmla="*/ 579 w 874"/>
              <a:gd name="T73" fmla="*/ 759 h 870"/>
              <a:gd name="T74" fmla="*/ 638 w 874"/>
              <a:gd name="T75" fmla="*/ 726 h 870"/>
              <a:gd name="T76" fmla="*/ 689 w 874"/>
              <a:gd name="T77" fmla="*/ 682 h 870"/>
              <a:gd name="T78" fmla="*/ 685 w 874"/>
              <a:gd name="T79" fmla="*/ 686 h 870"/>
              <a:gd name="T80" fmla="*/ 750 w 874"/>
              <a:gd name="T81" fmla="*/ 741 h 870"/>
              <a:gd name="T82" fmla="*/ 198 w 874"/>
              <a:gd name="T83" fmla="*/ 801 h 870"/>
              <a:gd name="T84" fmla="*/ 132 w 874"/>
              <a:gd name="T85" fmla="*/ 747 h 870"/>
              <a:gd name="T86" fmla="*/ 79 w 874"/>
              <a:gd name="T87" fmla="*/ 684 h 870"/>
              <a:gd name="T88" fmla="*/ 40 w 874"/>
              <a:gd name="T89" fmla="*/ 613 h 870"/>
              <a:gd name="T90" fmla="*/ 115 w 874"/>
              <a:gd name="T91" fmla="*/ 572 h 870"/>
              <a:gd name="T92" fmla="*/ 144 w 874"/>
              <a:gd name="T93" fmla="*/ 629 h 870"/>
              <a:gd name="T94" fmla="*/ 187 w 874"/>
              <a:gd name="T95" fmla="*/ 682 h 870"/>
              <a:gd name="T96" fmla="*/ 239 w 874"/>
              <a:gd name="T97" fmla="*/ 726 h 870"/>
              <a:gd name="T98" fmla="*/ 283 w 874"/>
              <a:gd name="T99" fmla="*/ 79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4" h="870">
                <a:moveTo>
                  <a:pt x="3" y="426"/>
                </a:moveTo>
                <a:lnTo>
                  <a:pt x="10" y="353"/>
                </a:lnTo>
                <a:cubicBezTo>
                  <a:pt x="10" y="350"/>
                  <a:pt x="11" y="348"/>
                  <a:pt x="12" y="345"/>
                </a:cubicBezTo>
                <a:lnTo>
                  <a:pt x="35" y="271"/>
                </a:lnTo>
                <a:cubicBezTo>
                  <a:pt x="36" y="268"/>
                  <a:pt x="37" y="266"/>
                  <a:pt x="38" y="263"/>
                </a:cubicBezTo>
                <a:lnTo>
                  <a:pt x="74" y="196"/>
                </a:lnTo>
                <a:cubicBezTo>
                  <a:pt x="75" y="194"/>
                  <a:pt x="77" y="191"/>
                  <a:pt x="79" y="189"/>
                </a:cubicBezTo>
                <a:lnTo>
                  <a:pt x="97" y="167"/>
                </a:lnTo>
                <a:cubicBezTo>
                  <a:pt x="112" y="149"/>
                  <a:pt x="139" y="146"/>
                  <a:pt x="157" y="161"/>
                </a:cubicBezTo>
                <a:cubicBezTo>
                  <a:pt x="175" y="176"/>
                  <a:pt x="178" y="203"/>
                  <a:pt x="163" y="221"/>
                </a:cubicBezTo>
                <a:lnTo>
                  <a:pt x="163" y="221"/>
                </a:lnTo>
                <a:lnTo>
                  <a:pt x="144" y="244"/>
                </a:lnTo>
                <a:lnTo>
                  <a:pt x="149" y="237"/>
                </a:lnTo>
                <a:lnTo>
                  <a:pt x="113" y="304"/>
                </a:lnTo>
                <a:lnTo>
                  <a:pt x="116" y="296"/>
                </a:lnTo>
                <a:lnTo>
                  <a:pt x="93" y="370"/>
                </a:lnTo>
                <a:lnTo>
                  <a:pt x="95" y="362"/>
                </a:lnTo>
                <a:lnTo>
                  <a:pt x="88" y="435"/>
                </a:lnTo>
                <a:cubicBezTo>
                  <a:pt x="85" y="458"/>
                  <a:pt x="64" y="475"/>
                  <a:pt x="41" y="473"/>
                </a:cubicBezTo>
                <a:cubicBezTo>
                  <a:pt x="17" y="471"/>
                  <a:pt x="0" y="450"/>
                  <a:pt x="3" y="426"/>
                </a:cubicBezTo>
                <a:close/>
                <a:moveTo>
                  <a:pt x="327" y="16"/>
                </a:moveTo>
                <a:lnTo>
                  <a:pt x="346" y="10"/>
                </a:lnTo>
                <a:cubicBezTo>
                  <a:pt x="349" y="9"/>
                  <a:pt x="351" y="8"/>
                  <a:pt x="354" y="8"/>
                </a:cubicBezTo>
                <a:lnTo>
                  <a:pt x="434" y="0"/>
                </a:lnTo>
                <a:cubicBezTo>
                  <a:pt x="437" y="0"/>
                  <a:pt x="440" y="0"/>
                  <a:pt x="443" y="0"/>
                </a:cubicBezTo>
                <a:lnTo>
                  <a:pt x="522" y="8"/>
                </a:lnTo>
                <a:cubicBezTo>
                  <a:pt x="525" y="8"/>
                  <a:pt x="527" y="9"/>
                  <a:pt x="530" y="10"/>
                </a:cubicBezTo>
                <a:lnTo>
                  <a:pt x="603" y="32"/>
                </a:lnTo>
                <a:cubicBezTo>
                  <a:pt x="626" y="39"/>
                  <a:pt x="638" y="63"/>
                  <a:pt x="631" y="86"/>
                </a:cubicBezTo>
                <a:cubicBezTo>
                  <a:pt x="624" y="108"/>
                  <a:pt x="600" y="121"/>
                  <a:pt x="578" y="114"/>
                </a:cubicBezTo>
                <a:lnTo>
                  <a:pt x="505" y="91"/>
                </a:lnTo>
                <a:lnTo>
                  <a:pt x="513" y="93"/>
                </a:lnTo>
                <a:lnTo>
                  <a:pt x="434" y="85"/>
                </a:lnTo>
                <a:lnTo>
                  <a:pt x="443" y="85"/>
                </a:lnTo>
                <a:lnTo>
                  <a:pt x="363" y="93"/>
                </a:lnTo>
                <a:lnTo>
                  <a:pt x="371" y="91"/>
                </a:lnTo>
                <a:lnTo>
                  <a:pt x="352" y="97"/>
                </a:lnTo>
                <a:cubicBezTo>
                  <a:pt x="330" y="104"/>
                  <a:pt x="306" y="91"/>
                  <a:pt x="299" y="69"/>
                </a:cubicBezTo>
                <a:cubicBezTo>
                  <a:pt x="292" y="46"/>
                  <a:pt x="305" y="23"/>
                  <a:pt x="327" y="16"/>
                </a:cubicBezTo>
                <a:close/>
                <a:moveTo>
                  <a:pt x="815" y="221"/>
                </a:moveTo>
                <a:lnTo>
                  <a:pt x="838" y="263"/>
                </a:lnTo>
                <a:cubicBezTo>
                  <a:pt x="839" y="266"/>
                  <a:pt x="840" y="268"/>
                  <a:pt x="841" y="271"/>
                </a:cubicBezTo>
                <a:lnTo>
                  <a:pt x="864" y="345"/>
                </a:lnTo>
                <a:cubicBezTo>
                  <a:pt x="865" y="348"/>
                  <a:pt x="866" y="350"/>
                  <a:pt x="866" y="353"/>
                </a:cubicBezTo>
                <a:lnTo>
                  <a:pt x="874" y="432"/>
                </a:lnTo>
                <a:cubicBezTo>
                  <a:pt x="874" y="435"/>
                  <a:pt x="874" y="438"/>
                  <a:pt x="874" y="441"/>
                </a:cubicBezTo>
                <a:lnTo>
                  <a:pt x="869" y="491"/>
                </a:lnTo>
                <a:cubicBezTo>
                  <a:pt x="866" y="515"/>
                  <a:pt x="845" y="532"/>
                  <a:pt x="822" y="529"/>
                </a:cubicBezTo>
                <a:cubicBezTo>
                  <a:pt x="799" y="527"/>
                  <a:pt x="782" y="506"/>
                  <a:pt x="784" y="483"/>
                </a:cubicBezTo>
                <a:lnTo>
                  <a:pt x="789" y="432"/>
                </a:lnTo>
                <a:lnTo>
                  <a:pt x="789" y="441"/>
                </a:lnTo>
                <a:lnTo>
                  <a:pt x="781" y="362"/>
                </a:lnTo>
                <a:lnTo>
                  <a:pt x="783" y="370"/>
                </a:lnTo>
                <a:lnTo>
                  <a:pt x="760" y="296"/>
                </a:lnTo>
                <a:lnTo>
                  <a:pt x="763" y="304"/>
                </a:lnTo>
                <a:lnTo>
                  <a:pt x="740" y="261"/>
                </a:lnTo>
                <a:cubicBezTo>
                  <a:pt x="729" y="240"/>
                  <a:pt x="737" y="214"/>
                  <a:pt x="757" y="203"/>
                </a:cubicBezTo>
                <a:cubicBezTo>
                  <a:pt x="778" y="192"/>
                  <a:pt x="804" y="200"/>
                  <a:pt x="815" y="221"/>
                </a:cubicBezTo>
                <a:close/>
                <a:moveTo>
                  <a:pt x="750" y="741"/>
                </a:moveTo>
                <a:lnTo>
                  <a:pt x="749" y="742"/>
                </a:lnTo>
                <a:cubicBezTo>
                  <a:pt x="748" y="744"/>
                  <a:pt x="746" y="745"/>
                  <a:pt x="744" y="747"/>
                </a:cubicBezTo>
                <a:lnTo>
                  <a:pt x="686" y="796"/>
                </a:lnTo>
                <a:cubicBezTo>
                  <a:pt x="684" y="798"/>
                  <a:pt x="681" y="800"/>
                  <a:pt x="679" y="801"/>
                </a:cubicBezTo>
                <a:lnTo>
                  <a:pt x="612" y="837"/>
                </a:lnTo>
                <a:cubicBezTo>
                  <a:pt x="609" y="838"/>
                  <a:pt x="607" y="839"/>
                  <a:pt x="604" y="840"/>
                </a:cubicBezTo>
                <a:lnTo>
                  <a:pt x="530" y="863"/>
                </a:lnTo>
                <a:cubicBezTo>
                  <a:pt x="527" y="864"/>
                  <a:pt x="525" y="865"/>
                  <a:pt x="522" y="865"/>
                </a:cubicBezTo>
                <a:lnTo>
                  <a:pt x="497" y="867"/>
                </a:lnTo>
                <a:lnTo>
                  <a:pt x="497" y="867"/>
                </a:lnTo>
                <a:cubicBezTo>
                  <a:pt x="473" y="870"/>
                  <a:pt x="452" y="853"/>
                  <a:pt x="450" y="829"/>
                </a:cubicBezTo>
                <a:cubicBezTo>
                  <a:pt x="448" y="806"/>
                  <a:pt x="465" y="785"/>
                  <a:pt x="488" y="783"/>
                </a:cubicBezTo>
                <a:lnTo>
                  <a:pt x="513" y="780"/>
                </a:lnTo>
                <a:lnTo>
                  <a:pt x="505" y="782"/>
                </a:lnTo>
                <a:lnTo>
                  <a:pt x="579" y="759"/>
                </a:lnTo>
                <a:lnTo>
                  <a:pt x="571" y="762"/>
                </a:lnTo>
                <a:lnTo>
                  <a:pt x="638" y="726"/>
                </a:lnTo>
                <a:lnTo>
                  <a:pt x="631" y="731"/>
                </a:lnTo>
                <a:lnTo>
                  <a:pt x="689" y="682"/>
                </a:lnTo>
                <a:lnTo>
                  <a:pt x="684" y="687"/>
                </a:lnTo>
                <a:lnTo>
                  <a:pt x="685" y="686"/>
                </a:lnTo>
                <a:cubicBezTo>
                  <a:pt x="700" y="668"/>
                  <a:pt x="726" y="665"/>
                  <a:pt x="745" y="680"/>
                </a:cubicBezTo>
                <a:cubicBezTo>
                  <a:pt x="763" y="696"/>
                  <a:pt x="765" y="722"/>
                  <a:pt x="750" y="741"/>
                </a:cubicBezTo>
                <a:close/>
                <a:moveTo>
                  <a:pt x="226" y="816"/>
                </a:moveTo>
                <a:lnTo>
                  <a:pt x="198" y="801"/>
                </a:lnTo>
                <a:cubicBezTo>
                  <a:pt x="196" y="800"/>
                  <a:pt x="193" y="798"/>
                  <a:pt x="191" y="796"/>
                </a:cubicBezTo>
                <a:lnTo>
                  <a:pt x="132" y="747"/>
                </a:lnTo>
                <a:cubicBezTo>
                  <a:pt x="130" y="746"/>
                  <a:pt x="128" y="744"/>
                  <a:pt x="127" y="742"/>
                </a:cubicBezTo>
                <a:lnTo>
                  <a:pt x="79" y="684"/>
                </a:lnTo>
                <a:cubicBezTo>
                  <a:pt x="77" y="681"/>
                  <a:pt x="75" y="679"/>
                  <a:pt x="74" y="677"/>
                </a:cubicBezTo>
                <a:lnTo>
                  <a:pt x="40" y="613"/>
                </a:lnTo>
                <a:cubicBezTo>
                  <a:pt x="28" y="592"/>
                  <a:pt x="36" y="566"/>
                  <a:pt x="57" y="555"/>
                </a:cubicBezTo>
                <a:cubicBezTo>
                  <a:pt x="78" y="544"/>
                  <a:pt x="104" y="552"/>
                  <a:pt x="115" y="572"/>
                </a:cubicBezTo>
                <a:lnTo>
                  <a:pt x="149" y="636"/>
                </a:lnTo>
                <a:lnTo>
                  <a:pt x="144" y="629"/>
                </a:lnTo>
                <a:lnTo>
                  <a:pt x="192" y="687"/>
                </a:lnTo>
                <a:lnTo>
                  <a:pt x="187" y="682"/>
                </a:lnTo>
                <a:lnTo>
                  <a:pt x="246" y="731"/>
                </a:lnTo>
                <a:lnTo>
                  <a:pt x="239" y="726"/>
                </a:lnTo>
                <a:lnTo>
                  <a:pt x="266" y="741"/>
                </a:lnTo>
                <a:cubicBezTo>
                  <a:pt x="287" y="752"/>
                  <a:pt x="295" y="778"/>
                  <a:pt x="283" y="799"/>
                </a:cubicBezTo>
                <a:cubicBezTo>
                  <a:pt x="272" y="820"/>
                  <a:pt x="246" y="827"/>
                  <a:pt x="226" y="816"/>
                </a:cubicBezTo>
                <a:close/>
              </a:path>
            </a:pathLst>
          </a:custGeom>
          <a:solidFill>
            <a:srgbClr val="C00000"/>
          </a:solidFill>
          <a:ln w="1588" cap="flat">
            <a:solidFill>
              <a:srgbClr val="C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140">
            <a:extLst>
              <a:ext uri="{FF2B5EF4-FFF2-40B4-BE49-F238E27FC236}">
                <a16:creationId xmlns:a16="http://schemas.microsoft.com/office/drawing/2014/main" id="{B6D7C399-0381-4708-A2F0-ACC221294D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25934" y="2440981"/>
            <a:ext cx="240674" cy="239941"/>
          </a:xfrm>
          <a:custGeom>
            <a:avLst/>
            <a:gdLst>
              <a:gd name="T0" fmla="*/ 10 w 874"/>
              <a:gd name="T1" fmla="*/ 353 h 870"/>
              <a:gd name="T2" fmla="*/ 35 w 874"/>
              <a:gd name="T3" fmla="*/ 271 h 870"/>
              <a:gd name="T4" fmla="*/ 74 w 874"/>
              <a:gd name="T5" fmla="*/ 196 h 870"/>
              <a:gd name="T6" fmla="*/ 97 w 874"/>
              <a:gd name="T7" fmla="*/ 167 h 870"/>
              <a:gd name="T8" fmla="*/ 163 w 874"/>
              <a:gd name="T9" fmla="*/ 221 h 870"/>
              <a:gd name="T10" fmla="*/ 144 w 874"/>
              <a:gd name="T11" fmla="*/ 244 h 870"/>
              <a:gd name="T12" fmla="*/ 113 w 874"/>
              <a:gd name="T13" fmla="*/ 304 h 870"/>
              <a:gd name="T14" fmla="*/ 93 w 874"/>
              <a:gd name="T15" fmla="*/ 370 h 870"/>
              <a:gd name="T16" fmla="*/ 88 w 874"/>
              <a:gd name="T17" fmla="*/ 435 h 870"/>
              <a:gd name="T18" fmla="*/ 3 w 874"/>
              <a:gd name="T19" fmla="*/ 426 h 870"/>
              <a:gd name="T20" fmla="*/ 346 w 874"/>
              <a:gd name="T21" fmla="*/ 10 h 870"/>
              <a:gd name="T22" fmla="*/ 434 w 874"/>
              <a:gd name="T23" fmla="*/ 0 h 870"/>
              <a:gd name="T24" fmla="*/ 522 w 874"/>
              <a:gd name="T25" fmla="*/ 8 h 870"/>
              <a:gd name="T26" fmla="*/ 603 w 874"/>
              <a:gd name="T27" fmla="*/ 32 h 870"/>
              <a:gd name="T28" fmla="*/ 578 w 874"/>
              <a:gd name="T29" fmla="*/ 114 h 870"/>
              <a:gd name="T30" fmla="*/ 513 w 874"/>
              <a:gd name="T31" fmla="*/ 93 h 870"/>
              <a:gd name="T32" fmla="*/ 443 w 874"/>
              <a:gd name="T33" fmla="*/ 85 h 870"/>
              <a:gd name="T34" fmla="*/ 371 w 874"/>
              <a:gd name="T35" fmla="*/ 91 h 870"/>
              <a:gd name="T36" fmla="*/ 299 w 874"/>
              <a:gd name="T37" fmla="*/ 69 h 870"/>
              <a:gd name="T38" fmla="*/ 815 w 874"/>
              <a:gd name="T39" fmla="*/ 221 h 870"/>
              <a:gd name="T40" fmla="*/ 841 w 874"/>
              <a:gd name="T41" fmla="*/ 271 h 870"/>
              <a:gd name="T42" fmla="*/ 866 w 874"/>
              <a:gd name="T43" fmla="*/ 353 h 870"/>
              <a:gd name="T44" fmla="*/ 874 w 874"/>
              <a:gd name="T45" fmla="*/ 441 h 870"/>
              <a:gd name="T46" fmla="*/ 822 w 874"/>
              <a:gd name="T47" fmla="*/ 529 h 870"/>
              <a:gd name="T48" fmla="*/ 789 w 874"/>
              <a:gd name="T49" fmla="*/ 432 h 870"/>
              <a:gd name="T50" fmla="*/ 781 w 874"/>
              <a:gd name="T51" fmla="*/ 362 h 870"/>
              <a:gd name="T52" fmla="*/ 760 w 874"/>
              <a:gd name="T53" fmla="*/ 296 h 870"/>
              <a:gd name="T54" fmla="*/ 740 w 874"/>
              <a:gd name="T55" fmla="*/ 261 h 870"/>
              <a:gd name="T56" fmla="*/ 815 w 874"/>
              <a:gd name="T57" fmla="*/ 221 h 870"/>
              <a:gd name="T58" fmla="*/ 749 w 874"/>
              <a:gd name="T59" fmla="*/ 742 h 870"/>
              <a:gd name="T60" fmla="*/ 686 w 874"/>
              <a:gd name="T61" fmla="*/ 796 h 870"/>
              <a:gd name="T62" fmla="*/ 612 w 874"/>
              <a:gd name="T63" fmla="*/ 837 h 870"/>
              <a:gd name="T64" fmla="*/ 530 w 874"/>
              <a:gd name="T65" fmla="*/ 863 h 870"/>
              <a:gd name="T66" fmla="*/ 497 w 874"/>
              <a:gd name="T67" fmla="*/ 867 h 870"/>
              <a:gd name="T68" fmla="*/ 450 w 874"/>
              <a:gd name="T69" fmla="*/ 829 h 870"/>
              <a:gd name="T70" fmla="*/ 513 w 874"/>
              <a:gd name="T71" fmla="*/ 780 h 870"/>
              <a:gd name="T72" fmla="*/ 579 w 874"/>
              <a:gd name="T73" fmla="*/ 759 h 870"/>
              <a:gd name="T74" fmla="*/ 638 w 874"/>
              <a:gd name="T75" fmla="*/ 726 h 870"/>
              <a:gd name="T76" fmla="*/ 689 w 874"/>
              <a:gd name="T77" fmla="*/ 682 h 870"/>
              <a:gd name="T78" fmla="*/ 685 w 874"/>
              <a:gd name="T79" fmla="*/ 686 h 870"/>
              <a:gd name="T80" fmla="*/ 750 w 874"/>
              <a:gd name="T81" fmla="*/ 741 h 870"/>
              <a:gd name="T82" fmla="*/ 198 w 874"/>
              <a:gd name="T83" fmla="*/ 801 h 870"/>
              <a:gd name="T84" fmla="*/ 132 w 874"/>
              <a:gd name="T85" fmla="*/ 747 h 870"/>
              <a:gd name="T86" fmla="*/ 79 w 874"/>
              <a:gd name="T87" fmla="*/ 684 h 870"/>
              <a:gd name="T88" fmla="*/ 40 w 874"/>
              <a:gd name="T89" fmla="*/ 613 h 870"/>
              <a:gd name="T90" fmla="*/ 115 w 874"/>
              <a:gd name="T91" fmla="*/ 572 h 870"/>
              <a:gd name="T92" fmla="*/ 144 w 874"/>
              <a:gd name="T93" fmla="*/ 629 h 870"/>
              <a:gd name="T94" fmla="*/ 187 w 874"/>
              <a:gd name="T95" fmla="*/ 682 h 870"/>
              <a:gd name="T96" fmla="*/ 239 w 874"/>
              <a:gd name="T97" fmla="*/ 726 h 870"/>
              <a:gd name="T98" fmla="*/ 283 w 874"/>
              <a:gd name="T99" fmla="*/ 79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4" h="870">
                <a:moveTo>
                  <a:pt x="3" y="426"/>
                </a:moveTo>
                <a:lnTo>
                  <a:pt x="10" y="353"/>
                </a:lnTo>
                <a:cubicBezTo>
                  <a:pt x="10" y="350"/>
                  <a:pt x="11" y="348"/>
                  <a:pt x="12" y="345"/>
                </a:cubicBezTo>
                <a:lnTo>
                  <a:pt x="35" y="271"/>
                </a:lnTo>
                <a:cubicBezTo>
                  <a:pt x="36" y="268"/>
                  <a:pt x="37" y="266"/>
                  <a:pt x="38" y="263"/>
                </a:cubicBezTo>
                <a:lnTo>
                  <a:pt x="74" y="196"/>
                </a:lnTo>
                <a:cubicBezTo>
                  <a:pt x="75" y="194"/>
                  <a:pt x="77" y="191"/>
                  <a:pt x="79" y="189"/>
                </a:cubicBezTo>
                <a:lnTo>
                  <a:pt x="97" y="167"/>
                </a:lnTo>
                <a:cubicBezTo>
                  <a:pt x="112" y="149"/>
                  <a:pt x="139" y="146"/>
                  <a:pt x="157" y="161"/>
                </a:cubicBezTo>
                <a:cubicBezTo>
                  <a:pt x="175" y="176"/>
                  <a:pt x="178" y="203"/>
                  <a:pt x="163" y="221"/>
                </a:cubicBezTo>
                <a:lnTo>
                  <a:pt x="163" y="221"/>
                </a:lnTo>
                <a:lnTo>
                  <a:pt x="144" y="244"/>
                </a:lnTo>
                <a:lnTo>
                  <a:pt x="149" y="237"/>
                </a:lnTo>
                <a:lnTo>
                  <a:pt x="113" y="304"/>
                </a:lnTo>
                <a:lnTo>
                  <a:pt x="116" y="296"/>
                </a:lnTo>
                <a:lnTo>
                  <a:pt x="93" y="370"/>
                </a:lnTo>
                <a:lnTo>
                  <a:pt x="95" y="362"/>
                </a:lnTo>
                <a:lnTo>
                  <a:pt x="88" y="435"/>
                </a:lnTo>
                <a:cubicBezTo>
                  <a:pt x="85" y="458"/>
                  <a:pt x="64" y="475"/>
                  <a:pt x="41" y="473"/>
                </a:cubicBezTo>
                <a:cubicBezTo>
                  <a:pt x="17" y="471"/>
                  <a:pt x="0" y="450"/>
                  <a:pt x="3" y="426"/>
                </a:cubicBezTo>
                <a:close/>
                <a:moveTo>
                  <a:pt x="327" y="16"/>
                </a:moveTo>
                <a:lnTo>
                  <a:pt x="346" y="10"/>
                </a:lnTo>
                <a:cubicBezTo>
                  <a:pt x="349" y="9"/>
                  <a:pt x="351" y="8"/>
                  <a:pt x="354" y="8"/>
                </a:cubicBezTo>
                <a:lnTo>
                  <a:pt x="434" y="0"/>
                </a:lnTo>
                <a:cubicBezTo>
                  <a:pt x="437" y="0"/>
                  <a:pt x="440" y="0"/>
                  <a:pt x="443" y="0"/>
                </a:cubicBezTo>
                <a:lnTo>
                  <a:pt x="522" y="8"/>
                </a:lnTo>
                <a:cubicBezTo>
                  <a:pt x="525" y="8"/>
                  <a:pt x="527" y="9"/>
                  <a:pt x="530" y="10"/>
                </a:cubicBezTo>
                <a:lnTo>
                  <a:pt x="603" y="32"/>
                </a:lnTo>
                <a:cubicBezTo>
                  <a:pt x="626" y="39"/>
                  <a:pt x="638" y="63"/>
                  <a:pt x="631" y="86"/>
                </a:cubicBezTo>
                <a:cubicBezTo>
                  <a:pt x="624" y="108"/>
                  <a:pt x="600" y="121"/>
                  <a:pt x="578" y="114"/>
                </a:cubicBezTo>
                <a:lnTo>
                  <a:pt x="505" y="91"/>
                </a:lnTo>
                <a:lnTo>
                  <a:pt x="513" y="93"/>
                </a:lnTo>
                <a:lnTo>
                  <a:pt x="434" y="85"/>
                </a:lnTo>
                <a:lnTo>
                  <a:pt x="443" y="85"/>
                </a:lnTo>
                <a:lnTo>
                  <a:pt x="363" y="93"/>
                </a:lnTo>
                <a:lnTo>
                  <a:pt x="371" y="91"/>
                </a:lnTo>
                <a:lnTo>
                  <a:pt x="352" y="97"/>
                </a:lnTo>
                <a:cubicBezTo>
                  <a:pt x="330" y="104"/>
                  <a:pt x="306" y="91"/>
                  <a:pt x="299" y="69"/>
                </a:cubicBezTo>
                <a:cubicBezTo>
                  <a:pt x="292" y="46"/>
                  <a:pt x="305" y="23"/>
                  <a:pt x="327" y="16"/>
                </a:cubicBezTo>
                <a:close/>
                <a:moveTo>
                  <a:pt x="815" y="221"/>
                </a:moveTo>
                <a:lnTo>
                  <a:pt x="838" y="263"/>
                </a:lnTo>
                <a:cubicBezTo>
                  <a:pt x="839" y="266"/>
                  <a:pt x="840" y="268"/>
                  <a:pt x="841" y="271"/>
                </a:cubicBezTo>
                <a:lnTo>
                  <a:pt x="864" y="345"/>
                </a:lnTo>
                <a:cubicBezTo>
                  <a:pt x="865" y="348"/>
                  <a:pt x="866" y="350"/>
                  <a:pt x="866" y="353"/>
                </a:cubicBezTo>
                <a:lnTo>
                  <a:pt x="874" y="432"/>
                </a:lnTo>
                <a:cubicBezTo>
                  <a:pt x="874" y="435"/>
                  <a:pt x="874" y="438"/>
                  <a:pt x="874" y="441"/>
                </a:cubicBezTo>
                <a:lnTo>
                  <a:pt x="869" y="491"/>
                </a:lnTo>
                <a:cubicBezTo>
                  <a:pt x="866" y="515"/>
                  <a:pt x="845" y="532"/>
                  <a:pt x="822" y="529"/>
                </a:cubicBezTo>
                <a:cubicBezTo>
                  <a:pt x="799" y="527"/>
                  <a:pt x="782" y="506"/>
                  <a:pt x="784" y="483"/>
                </a:cubicBezTo>
                <a:lnTo>
                  <a:pt x="789" y="432"/>
                </a:lnTo>
                <a:lnTo>
                  <a:pt x="789" y="441"/>
                </a:lnTo>
                <a:lnTo>
                  <a:pt x="781" y="362"/>
                </a:lnTo>
                <a:lnTo>
                  <a:pt x="783" y="370"/>
                </a:lnTo>
                <a:lnTo>
                  <a:pt x="760" y="296"/>
                </a:lnTo>
                <a:lnTo>
                  <a:pt x="763" y="304"/>
                </a:lnTo>
                <a:lnTo>
                  <a:pt x="740" y="261"/>
                </a:lnTo>
                <a:cubicBezTo>
                  <a:pt x="729" y="240"/>
                  <a:pt x="737" y="214"/>
                  <a:pt x="757" y="203"/>
                </a:cubicBezTo>
                <a:cubicBezTo>
                  <a:pt x="778" y="192"/>
                  <a:pt x="804" y="200"/>
                  <a:pt x="815" y="221"/>
                </a:cubicBezTo>
                <a:close/>
                <a:moveTo>
                  <a:pt x="750" y="741"/>
                </a:moveTo>
                <a:lnTo>
                  <a:pt x="749" y="742"/>
                </a:lnTo>
                <a:cubicBezTo>
                  <a:pt x="748" y="744"/>
                  <a:pt x="746" y="745"/>
                  <a:pt x="744" y="747"/>
                </a:cubicBezTo>
                <a:lnTo>
                  <a:pt x="686" y="796"/>
                </a:lnTo>
                <a:cubicBezTo>
                  <a:pt x="684" y="798"/>
                  <a:pt x="681" y="800"/>
                  <a:pt x="679" y="801"/>
                </a:cubicBezTo>
                <a:lnTo>
                  <a:pt x="612" y="837"/>
                </a:lnTo>
                <a:cubicBezTo>
                  <a:pt x="609" y="838"/>
                  <a:pt x="607" y="839"/>
                  <a:pt x="604" y="840"/>
                </a:cubicBezTo>
                <a:lnTo>
                  <a:pt x="530" y="863"/>
                </a:lnTo>
                <a:cubicBezTo>
                  <a:pt x="527" y="864"/>
                  <a:pt x="525" y="865"/>
                  <a:pt x="522" y="865"/>
                </a:cubicBezTo>
                <a:lnTo>
                  <a:pt x="497" y="867"/>
                </a:lnTo>
                <a:lnTo>
                  <a:pt x="497" y="867"/>
                </a:lnTo>
                <a:cubicBezTo>
                  <a:pt x="473" y="870"/>
                  <a:pt x="452" y="853"/>
                  <a:pt x="450" y="829"/>
                </a:cubicBezTo>
                <a:cubicBezTo>
                  <a:pt x="448" y="806"/>
                  <a:pt x="465" y="785"/>
                  <a:pt x="488" y="783"/>
                </a:cubicBezTo>
                <a:lnTo>
                  <a:pt x="513" y="780"/>
                </a:lnTo>
                <a:lnTo>
                  <a:pt x="505" y="782"/>
                </a:lnTo>
                <a:lnTo>
                  <a:pt x="579" y="759"/>
                </a:lnTo>
                <a:lnTo>
                  <a:pt x="571" y="762"/>
                </a:lnTo>
                <a:lnTo>
                  <a:pt x="638" y="726"/>
                </a:lnTo>
                <a:lnTo>
                  <a:pt x="631" y="731"/>
                </a:lnTo>
                <a:lnTo>
                  <a:pt x="689" y="682"/>
                </a:lnTo>
                <a:lnTo>
                  <a:pt x="684" y="687"/>
                </a:lnTo>
                <a:lnTo>
                  <a:pt x="685" y="686"/>
                </a:lnTo>
                <a:cubicBezTo>
                  <a:pt x="700" y="668"/>
                  <a:pt x="726" y="665"/>
                  <a:pt x="745" y="680"/>
                </a:cubicBezTo>
                <a:cubicBezTo>
                  <a:pt x="763" y="696"/>
                  <a:pt x="765" y="722"/>
                  <a:pt x="750" y="741"/>
                </a:cubicBezTo>
                <a:close/>
                <a:moveTo>
                  <a:pt x="226" y="816"/>
                </a:moveTo>
                <a:lnTo>
                  <a:pt x="198" y="801"/>
                </a:lnTo>
                <a:cubicBezTo>
                  <a:pt x="196" y="800"/>
                  <a:pt x="193" y="798"/>
                  <a:pt x="191" y="796"/>
                </a:cubicBezTo>
                <a:lnTo>
                  <a:pt x="132" y="747"/>
                </a:lnTo>
                <a:cubicBezTo>
                  <a:pt x="130" y="746"/>
                  <a:pt x="128" y="744"/>
                  <a:pt x="127" y="742"/>
                </a:cubicBezTo>
                <a:lnTo>
                  <a:pt x="79" y="684"/>
                </a:lnTo>
                <a:cubicBezTo>
                  <a:pt x="77" y="681"/>
                  <a:pt x="75" y="679"/>
                  <a:pt x="74" y="677"/>
                </a:cubicBezTo>
                <a:lnTo>
                  <a:pt x="40" y="613"/>
                </a:lnTo>
                <a:cubicBezTo>
                  <a:pt x="28" y="592"/>
                  <a:pt x="36" y="566"/>
                  <a:pt x="57" y="555"/>
                </a:cubicBezTo>
                <a:cubicBezTo>
                  <a:pt x="78" y="544"/>
                  <a:pt x="104" y="552"/>
                  <a:pt x="115" y="572"/>
                </a:cubicBezTo>
                <a:lnTo>
                  <a:pt x="149" y="636"/>
                </a:lnTo>
                <a:lnTo>
                  <a:pt x="144" y="629"/>
                </a:lnTo>
                <a:lnTo>
                  <a:pt x="192" y="687"/>
                </a:lnTo>
                <a:lnTo>
                  <a:pt x="187" y="682"/>
                </a:lnTo>
                <a:lnTo>
                  <a:pt x="246" y="731"/>
                </a:lnTo>
                <a:lnTo>
                  <a:pt x="239" y="726"/>
                </a:lnTo>
                <a:lnTo>
                  <a:pt x="266" y="741"/>
                </a:lnTo>
                <a:cubicBezTo>
                  <a:pt x="287" y="752"/>
                  <a:pt x="295" y="778"/>
                  <a:pt x="283" y="799"/>
                </a:cubicBezTo>
                <a:cubicBezTo>
                  <a:pt x="272" y="820"/>
                  <a:pt x="246" y="827"/>
                  <a:pt x="226" y="816"/>
                </a:cubicBezTo>
                <a:close/>
              </a:path>
            </a:pathLst>
          </a:custGeom>
          <a:solidFill>
            <a:srgbClr val="C00000"/>
          </a:solidFill>
          <a:ln w="1588" cap="flat">
            <a:solidFill>
              <a:srgbClr val="C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140">
            <a:extLst>
              <a:ext uri="{FF2B5EF4-FFF2-40B4-BE49-F238E27FC236}">
                <a16:creationId xmlns:a16="http://schemas.microsoft.com/office/drawing/2014/main" id="{CFCCCB69-0BB1-419D-B55A-39C2479CC9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587" y="2452561"/>
            <a:ext cx="240674" cy="239941"/>
          </a:xfrm>
          <a:custGeom>
            <a:avLst/>
            <a:gdLst>
              <a:gd name="T0" fmla="*/ 10 w 874"/>
              <a:gd name="T1" fmla="*/ 353 h 870"/>
              <a:gd name="T2" fmla="*/ 35 w 874"/>
              <a:gd name="T3" fmla="*/ 271 h 870"/>
              <a:gd name="T4" fmla="*/ 74 w 874"/>
              <a:gd name="T5" fmla="*/ 196 h 870"/>
              <a:gd name="T6" fmla="*/ 97 w 874"/>
              <a:gd name="T7" fmla="*/ 167 h 870"/>
              <a:gd name="T8" fmla="*/ 163 w 874"/>
              <a:gd name="T9" fmla="*/ 221 h 870"/>
              <a:gd name="T10" fmla="*/ 144 w 874"/>
              <a:gd name="T11" fmla="*/ 244 h 870"/>
              <a:gd name="T12" fmla="*/ 113 w 874"/>
              <a:gd name="T13" fmla="*/ 304 h 870"/>
              <a:gd name="T14" fmla="*/ 93 w 874"/>
              <a:gd name="T15" fmla="*/ 370 h 870"/>
              <a:gd name="T16" fmla="*/ 88 w 874"/>
              <a:gd name="T17" fmla="*/ 435 h 870"/>
              <a:gd name="T18" fmla="*/ 3 w 874"/>
              <a:gd name="T19" fmla="*/ 426 h 870"/>
              <a:gd name="T20" fmla="*/ 346 w 874"/>
              <a:gd name="T21" fmla="*/ 10 h 870"/>
              <a:gd name="T22" fmla="*/ 434 w 874"/>
              <a:gd name="T23" fmla="*/ 0 h 870"/>
              <a:gd name="T24" fmla="*/ 522 w 874"/>
              <a:gd name="T25" fmla="*/ 8 h 870"/>
              <a:gd name="T26" fmla="*/ 603 w 874"/>
              <a:gd name="T27" fmla="*/ 32 h 870"/>
              <a:gd name="T28" fmla="*/ 578 w 874"/>
              <a:gd name="T29" fmla="*/ 114 h 870"/>
              <a:gd name="T30" fmla="*/ 513 w 874"/>
              <a:gd name="T31" fmla="*/ 93 h 870"/>
              <a:gd name="T32" fmla="*/ 443 w 874"/>
              <a:gd name="T33" fmla="*/ 85 h 870"/>
              <a:gd name="T34" fmla="*/ 371 w 874"/>
              <a:gd name="T35" fmla="*/ 91 h 870"/>
              <a:gd name="T36" fmla="*/ 299 w 874"/>
              <a:gd name="T37" fmla="*/ 69 h 870"/>
              <a:gd name="T38" fmla="*/ 815 w 874"/>
              <a:gd name="T39" fmla="*/ 221 h 870"/>
              <a:gd name="T40" fmla="*/ 841 w 874"/>
              <a:gd name="T41" fmla="*/ 271 h 870"/>
              <a:gd name="T42" fmla="*/ 866 w 874"/>
              <a:gd name="T43" fmla="*/ 353 h 870"/>
              <a:gd name="T44" fmla="*/ 874 w 874"/>
              <a:gd name="T45" fmla="*/ 441 h 870"/>
              <a:gd name="T46" fmla="*/ 822 w 874"/>
              <a:gd name="T47" fmla="*/ 529 h 870"/>
              <a:gd name="T48" fmla="*/ 789 w 874"/>
              <a:gd name="T49" fmla="*/ 432 h 870"/>
              <a:gd name="T50" fmla="*/ 781 w 874"/>
              <a:gd name="T51" fmla="*/ 362 h 870"/>
              <a:gd name="T52" fmla="*/ 760 w 874"/>
              <a:gd name="T53" fmla="*/ 296 h 870"/>
              <a:gd name="T54" fmla="*/ 740 w 874"/>
              <a:gd name="T55" fmla="*/ 261 h 870"/>
              <a:gd name="T56" fmla="*/ 815 w 874"/>
              <a:gd name="T57" fmla="*/ 221 h 870"/>
              <a:gd name="T58" fmla="*/ 749 w 874"/>
              <a:gd name="T59" fmla="*/ 742 h 870"/>
              <a:gd name="T60" fmla="*/ 686 w 874"/>
              <a:gd name="T61" fmla="*/ 796 h 870"/>
              <a:gd name="T62" fmla="*/ 612 w 874"/>
              <a:gd name="T63" fmla="*/ 837 h 870"/>
              <a:gd name="T64" fmla="*/ 530 w 874"/>
              <a:gd name="T65" fmla="*/ 863 h 870"/>
              <a:gd name="T66" fmla="*/ 497 w 874"/>
              <a:gd name="T67" fmla="*/ 867 h 870"/>
              <a:gd name="T68" fmla="*/ 450 w 874"/>
              <a:gd name="T69" fmla="*/ 829 h 870"/>
              <a:gd name="T70" fmla="*/ 513 w 874"/>
              <a:gd name="T71" fmla="*/ 780 h 870"/>
              <a:gd name="T72" fmla="*/ 579 w 874"/>
              <a:gd name="T73" fmla="*/ 759 h 870"/>
              <a:gd name="T74" fmla="*/ 638 w 874"/>
              <a:gd name="T75" fmla="*/ 726 h 870"/>
              <a:gd name="T76" fmla="*/ 689 w 874"/>
              <a:gd name="T77" fmla="*/ 682 h 870"/>
              <a:gd name="T78" fmla="*/ 685 w 874"/>
              <a:gd name="T79" fmla="*/ 686 h 870"/>
              <a:gd name="T80" fmla="*/ 750 w 874"/>
              <a:gd name="T81" fmla="*/ 741 h 870"/>
              <a:gd name="T82" fmla="*/ 198 w 874"/>
              <a:gd name="T83" fmla="*/ 801 h 870"/>
              <a:gd name="T84" fmla="*/ 132 w 874"/>
              <a:gd name="T85" fmla="*/ 747 h 870"/>
              <a:gd name="T86" fmla="*/ 79 w 874"/>
              <a:gd name="T87" fmla="*/ 684 h 870"/>
              <a:gd name="T88" fmla="*/ 40 w 874"/>
              <a:gd name="T89" fmla="*/ 613 h 870"/>
              <a:gd name="T90" fmla="*/ 115 w 874"/>
              <a:gd name="T91" fmla="*/ 572 h 870"/>
              <a:gd name="T92" fmla="*/ 144 w 874"/>
              <a:gd name="T93" fmla="*/ 629 h 870"/>
              <a:gd name="T94" fmla="*/ 187 w 874"/>
              <a:gd name="T95" fmla="*/ 682 h 870"/>
              <a:gd name="T96" fmla="*/ 239 w 874"/>
              <a:gd name="T97" fmla="*/ 726 h 870"/>
              <a:gd name="T98" fmla="*/ 283 w 874"/>
              <a:gd name="T99" fmla="*/ 79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4" h="870">
                <a:moveTo>
                  <a:pt x="3" y="426"/>
                </a:moveTo>
                <a:lnTo>
                  <a:pt x="10" y="353"/>
                </a:lnTo>
                <a:cubicBezTo>
                  <a:pt x="10" y="350"/>
                  <a:pt x="11" y="348"/>
                  <a:pt x="12" y="345"/>
                </a:cubicBezTo>
                <a:lnTo>
                  <a:pt x="35" y="271"/>
                </a:lnTo>
                <a:cubicBezTo>
                  <a:pt x="36" y="268"/>
                  <a:pt x="37" y="266"/>
                  <a:pt x="38" y="263"/>
                </a:cubicBezTo>
                <a:lnTo>
                  <a:pt x="74" y="196"/>
                </a:lnTo>
                <a:cubicBezTo>
                  <a:pt x="75" y="194"/>
                  <a:pt x="77" y="191"/>
                  <a:pt x="79" y="189"/>
                </a:cubicBezTo>
                <a:lnTo>
                  <a:pt x="97" y="167"/>
                </a:lnTo>
                <a:cubicBezTo>
                  <a:pt x="112" y="149"/>
                  <a:pt x="139" y="146"/>
                  <a:pt x="157" y="161"/>
                </a:cubicBezTo>
                <a:cubicBezTo>
                  <a:pt x="175" y="176"/>
                  <a:pt x="178" y="203"/>
                  <a:pt x="163" y="221"/>
                </a:cubicBezTo>
                <a:lnTo>
                  <a:pt x="163" y="221"/>
                </a:lnTo>
                <a:lnTo>
                  <a:pt x="144" y="244"/>
                </a:lnTo>
                <a:lnTo>
                  <a:pt x="149" y="237"/>
                </a:lnTo>
                <a:lnTo>
                  <a:pt x="113" y="304"/>
                </a:lnTo>
                <a:lnTo>
                  <a:pt x="116" y="296"/>
                </a:lnTo>
                <a:lnTo>
                  <a:pt x="93" y="370"/>
                </a:lnTo>
                <a:lnTo>
                  <a:pt x="95" y="362"/>
                </a:lnTo>
                <a:lnTo>
                  <a:pt x="88" y="435"/>
                </a:lnTo>
                <a:cubicBezTo>
                  <a:pt x="85" y="458"/>
                  <a:pt x="64" y="475"/>
                  <a:pt x="41" y="473"/>
                </a:cubicBezTo>
                <a:cubicBezTo>
                  <a:pt x="17" y="471"/>
                  <a:pt x="0" y="450"/>
                  <a:pt x="3" y="426"/>
                </a:cubicBezTo>
                <a:close/>
                <a:moveTo>
                  <a:pt x="327" y="16"/>
                </a:moveTo>
                <a:lnTo>
                  <a:pt x="346" y="10"/>
                </a:lnTo>
                <a:cubicBezTo>
                  <a:pt x="349" y="9"/>
                  <a:pt x="351" y="8"/>
                  <a:pt x="354" y="8"/>
                </a:cubicBezTo>
                <a:lnTo>
                  <a:pt x="434" y="0"/>
                </a:lnTo>
                <a:cubicBezTo>
                  <a:pt x="437" y="0"/>
                  <a:pt x="440" y="0"/>
                  <a:pt x="443" y="0"/>
                </a:cubicBezTo>
                <a:lnTo>
                  <a:pt x="522" y="8"/>
                </a:lnTo>
                <a:cubicBezTo>
                  <a:pt x="525" y="8"/>
                  <a:pt x="527" y="9"/>
                  <a:pt x="530" y="10"/>
                </a:cubicBezTo>
                <a:lnTo>
                  <a:pt x="603" y="32"/>
                </a:lnTo>
                <a:cubicBezTo>
                  <a:pt x="626" y="39"/>
                  <a:pt x="638" y="63"/>
                  <a:pt x="631" y="86"/>
                </a:cubicBezTo>
                <a:cubicBezTo>
                  <a:pt x="624" y="108"/>
                  <a:pt x="600" y="121"/>
                  <a:pt x="578" y="114"/>
                </a:cubicBezTo>
                <a:lnTo>
                  <a:pt x="505" y="91"/>
                </a:lnTo>
                <a:lnTo>
                  <a:pt x="513" y="93"/>
                </a:lnTo>
                <a:lnTo>
                  <a:pt x="434" y="85"/>
                </a:lnTo>
                <a:lnTo>
                  <a:pt x="443" y="85"/>
                </a:lnTo>
                <a:lnTo>
                  <a:pt x="363" y="93"/>
                </a:lnTo>
                <a:lnTo>
                  <a:pt x="371" y="91"/>
                </a:lnTo>
                <a:lnTo>
                  <a:pt x="352" y="97"/>
                </a:lnTo>
                <a:cubicBezTo>
                  <a:pt x="330" y="104"/>
                  <a:pt x="306" y="91"/>
                  <a:pt x="299" y="69"/>
                </a:cubicBezTo>
                <a:cubicBezTo>
                  <a:pt x="292" y="46"/>
                  <a:pt x="305" y="23"/>
                  <a:pt x="327" y="16"/>
                </a:cubicBezTo>
                <a:close/>
                <a:moveTo>
                  <a:pt x="815" y="221"/>
                </a:moveTo>
                <a:lnTo>
                  <a:pt x="838" y="263"/>
                </a:lnTo>
                <a:cubicBezTo>
                  <a:pt x="839" y="266"/>
                  <a:pt x="840" y="268"/>
                  <a:pt x="841" y="271"/>
                </a:cubicBezTo>
                <a:lnTo>
                  <a:pt x="864" y="345"/>
                </a:lnTo>
                <a:cubicBezTo>
                  <a:pt x="865" y="348"/>
                  <a:pt x="866" y="350"/>
                  <a:pt x="866" y="353"/>
                </a:cubicBezTo>
                <a:lnTo>
                  <a:pt x="874" y="432"/>
                </a:lnTo>
                <a:cubicBezTo>
                  <a:pt x="874" y="435"/>
                  <a:pt x="874" y="438"/>
                  <a:pt x="874" y="441"/>
                </a:cubicBezTo>
                <a:lnTo>
                  <a:pt x="869" y="491"/>
                </a:lnTo>
                <a:cubicBezTo>
                  <a:pt x="866" y="515"/>
                  <a:pt x="845" y="532"/>
                  <a:pt x="822" y="529"/>
                </a:cubicBezTo>
                <a:cubicBezTo>
                  <a:pt x="799" y="527"/>
                  <a:pt x="782" y="506"/>
                  <a:pt x="784" y="483"/>
                </a:cubicBezTo>
                <a:lnTo>
                  <a:pt x="789" y="432"/>
                </a:lnTo>
                <a:lnTo>
                  <a:pt x="789" y="441"/>
                </a:lnTo>
                <a:lnTo>
                  <a:pt x="781" y="362"/>
                </a:lnTo>
                <a:lnTo>
                  <a:pt x="783" y="370"/>
                </a:lnTo>
                <a:lnTo>
                  <a:pt x="760" y="296"/>
                </a:lnTo>
                <a:lnTo>
                  <a:pt x="763" y="304"/>
                </a:lnTo>
                <a:lnTo>
                  <a:pt x="740" y="261"/>
                </a:lnTo>
                <a:cubicBezTo>
                  <a:pt x="729" y="240"/>
                  <a:pt x="737" y="214"/>
                  <a:pt x="757" y="203"/>
                </a:cubicBezTo>
                <a:cubicBezTo>
                  <a:pt x="778" y="192"/>
                  <a:pt x="804" y="200"/>
                  <a:pt x="815" y="221"/>
                </a:cubicBezTo>
                <a:close/>
                <a:moveTo>
                  <a:pt x="750" y="741"/>
                </a:moveTo>
                <a:lnTo>
                  <a:pt x="749" y="742"/>
                </a:lnTo>
                <a:cubicBezTo>
                  <a:pt x="748" y="744"/>
                  <a:pt x="746" y="745"/>
                  <a:pt x="744" y="747"/>
                </a:cubicBezTo>
                <a:lnTo>
                  <a:pt x="686" y="796"/>
                </a:lnTo>
                <a:cubicBezTo>
                  <a:pt x="684" y="798"/>
                  <a:pt x="681" y="800"/>
                  <a:pt x="679" y="801"/>
                </a:cubicBezTo>
                <a:lnTo>
                  <a:pt x="612" y="837"/>
                </a:lnTo>
                <a:cubicBezTo>
                  <a:pt x="609" y="838"/>
                  <a:pt x="607" y="839"/>
                  <a:pt x="604" y="840"/>
                </a:cubicBezTo>
                <a:lnTo>
                  <a:pt x="530" y="863"/>
                </a:lnTo>
                <a:cubicBezTo>
                  <a:pt x="527" y="864"/>
                  <a:pt x="525" y="865"/>
                  <a:pt x="522" y="865"/>
                </a:cubicBezTo>
                <a:lnTo>
                  <a:pt x="497" y="867"/>
                </a:lnTo>
                <a:lnTo>
                  <a:pt x="497" y="867"/>
                </a:lnTo>
                <a:cubicBezTo>
                  <a:pt x="473" y="870"/>
                  <a:pt x="452" y="853"/>
                  <a:pt x="450" y="829"/>
                </a:cubicBezTo>
                <a:cubicBezTo>
                  <a:pt x="448" y="806"/>
                  <a:pt x="465" y="785"/>
                  <a:pt x="488" y="783"/>
                </a:cubicBezTo>
                <a:lnTo>
                  <a:pt x="513" y="780"/>
                </a:lnTo>
                <a:lnTo>
                  <a:pt x="505" y="782"/>
                </a:lnTo>
                <a:lnTo>
                  <a:pt x="579" y="759"/>
                </a:lnTo>
                <a:lnTo>
                  <a:pt x="571" y="762"/>
                </a:lnTo>
                <a:lnTo>
                  <a:pt x="638" y="726"/>
                </a:lnTo>
                <a:lnTo>
                  <a:pt x="631" y="731"/>
                </a:lnTo>
                <a:lnTo>
                  <a:pt x="689" y="682"/>
                </a:lnTo>
                <a:lnTo>
                  <a:pt x="684" y="687"/>
                </a:lnTo>
                <a:lnTo>
                  <a:pt x="685" y="686"/>
                </a:lnTo>
                <a:cubicBezTo>
                  <a:pt x="700" y="668"/>
                  <a:pt x="726" y="665"/>
                  <a:pt x="745" y="680"/>
                </a:cubicBezTo>
                <a:cubicBezTo>
                  <a:pt x="763" y="696"/>
                  <a:pt x="765" y="722"/>
                  <a:pt x="750" y="741"/>
                </a:cubicBezTo>
                <a:close/>
                <a:moveTo>
                  <a:pt x="226" y="816"/>
                </a:moveTo>
                <a:lnTo>
                  <a:pt x="198" y="801"/>
                </a:lnTo>
                <a:cubicBezTo>
                  <a:pt x="196" y="800"/>
                  <a:pt x="193" y="798"/>
                  <a:pt x="191" y="796"/>
                </a:cubicBezTo>
                <a:lnTo>
                  <a:pt x="132" y="747"/>
                </a:lnTo>
                <a:cubicBezTo>
                  <a:pt x="130" y="746"/>
                  <a:pt x="128" y="744"/>
                  <a:pt x="127" y="742"/>
                </a:cubicBezTo>
                <a:lnTo>
                  <a:pt x="79" y="684"/>
                </a:lnTo>
                <a:cubicBezTo>
                  <a:pt x="77" y="681"/>
                  <a:pt x="75" y="679"/>
                  <a:pt x="74" y="677"/>
                </a:cubicBezTo>
                <a:lnTo>
                  <a:pt x="40" y="613"/>
                </a:lnTo>
                <a:cubicBezTo>
                  <a:pt x="28" y="592"/>
                  <a:pt x="36" y="566"/>
                  <a:pt x="57" y="555"/>
                </a:cubicBezTo>
                <a:cubicBezTo>
                  <a:pt x="78" y="544"/>
                  <a:pt x="104" y="552"/>
                  <a:pt x="115" y="572"/>
                </a:cubicBezTo>
                <a:lnTo>
                  <a:pt x="149" y="636"/>
                </a:lnTo>
                <a:lnTo>
                  <a:pt x="144" y="629"/>
                </a:lnTo>
                <a:lnTo>
                  <a:pt x="192" y="687"/>
                </a:lnTo>
                <a:lnTo>
                  <a:pt x="187" y="682"/>
                </a:lnTo>
                <a:lnTo>
                  <a:pt x="246" y="731"/>
                </a:lnTo>
                <a:lnTo>
                  <a:pt x="239" y="726"/>
                </a:lnTo>
                <a:lnTo>
                  <a:pt x="266" y="741"/>
                </a:lnTo>
                <a:cubicBezTo>
                  <a:pt x="287" y="752"/>
                  <a:pt x="295" y="778"/>
                  <a:pt x="283" y="799"/>
                </a:cubicBezTo>
                <a:cubicBezTo>
                  <a:pt x="272" y="820"/>
                  <a:pt x="246" y="827"/>
                  <a:pt x="226" y="816"/>
                </a:cubicBezTo>
                <a:close/>
              </a:path>
            </a:pathLst>
          </a:custGeom>
          <a:solidFill>
            <a:srgbClr val="C00000"/>
          </a:solidFill>
          <a:ln w="1588" cap="flat">
            <a:solidFill>
              <a:srgbClr val="C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140">
            <a:extLst>
              <a:ext uri="{FF2B5EF4-FFF2-40B4-BE49-F238E27FC236}">
                <a16:creationId xmlns:a16="http://schemas.microsoft.com/office/drawing/2014/main" id="{5475FFF9-29BC-466C-BAC7-8745FCF82D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83496" y="1789490"/>
            <a:ext cx="240674" cy="239941"/>
          </a:xfrm>
          <a:custGeom>
            <a:avLst/>
            <a:gdLst>
              <a:gd name="T0" fmla="*/ 10 w 874"/>
              <a:gd name="T1" fmla="*/ 353 h 870"/>
              <a:gd name="T2" fmla="*/ 35 w 874"/>
              <a:gd name="T3" fmla="*/ 271 h 870"/>
              <a:gd name="T4" fmla="*/ 74 w 874"/>
              <a:gd name="T5" fmla="*/ 196 h 870"/>
              <a:gd name="T6" fmla="*/ 97 w 874"/>
              <a:gd name="T7" fmla="*/ 167 h 870"/>
              <a:gd name="T8" fmla="*/ 163 w 874"/>
              <a:gd name="T9" fmla="*/ 221 h 870"/>
              <a:gd name="T10" fmla="*/ 144 w 874"/>
              <a:gd name="T11" fmla="*/ 244 h 870"/>
              <a:gd name="T12" fmla="*/ 113 w 874"/>
              <a:gd name="T13" fmla="*/ 304 h 870"/>
              <a:gd name="T14" fmla="*/ 93 w 874"/>
              <a:gd name="T15" fmla="*/ 370 h 870"/>
              <a:gd name="T16" fmla="*/ 88 w 874"/>
              <a:gd name="T17" fmla="*/ 435 h 870"/>
              <a:gd name="T18" fmla="*/ 3 w 874"/>
              <a:gd name="T19" fmla="*/ 426 h 870"/>
              <a:gd name="T20" fmla="*/ 346 w 874"/>
              <a:gd name="T21" fmla="*/ 10 h 870"/>
              <a:gd name="T22" fmla="*/ 434 w 874"/>
              <a:gd name="T23" fmla="*/ 0 h 870"/>
              <a:gd name="T24" fmla="*/ 522 w 874"/>
              <a:gd name="T25" fmla="*/ 8 h 870"/>
              <a:gd name="T26" fmla="*/ 603 w 874"/>
              <a:gd name="T27" fmla="*/ 32 h 870"/>
              <a:gd name="T28" fmla="*/ 578 w 874"/>
              <a:gd name="T29" fmla="*/ 114 h 870"/>
              <a:gd name="T30" fmla="*/ 513 w 874"/>
              <a:gd name="T31" fmla="*/ 93 h 870"/>
              <a:gd name="T32" fmla="*/ 443 w 874"/>
              <a:gd name="T33" fmla="*/ 85 h 870"/>
              <a:gd name="T34" fmla="*/ 371 w 874"/>
              <a:gd name="T35" fmla="*/ 91 h 870"/>
              <a:gd name="T36" fmla="*/ 299 w 874"/>
              <a:gd name="T37" fmla="*/ 69 h 870"/>
              <a:gd name="T38" fmla="*/ 815 w 874"/>
              <a:gd name="T39" fmla="*/ 221 h 870"/>
              <a:gd name="T40" fmla="*/ 841 w 874"/>
              <a:gd name="T41" fmla="*/ 271 h 870"/>
              <a:gd name="T42" fmla="*/ 866 w 874"/>
              <a:gd name="T43" fmla="*/ 353 h 870"/>
              <a:gd name="T44" fmla="*/ 874 w 874"/>
              <a:gd name="T45" fmla="*/ 441 h 870"/>
              <a:gd name="T46" fmla="*/ 822 w 874"/>
              <a:gd name="T47" fmla="*/ 529 h 870"/>
              <a:gd name="T48" fmla="*/ 789 w 874"/>
              <a:gd name="T49" fmla="*/ 432 h 870"/>
              <a:gd name="T50" fmla="*/ 781 w 874"/>
              <a:gd name="T51" fmla="*/ 362 h 870"/>
              <a:gd name="T52" fmla="*/ 760 w 874"/>
              <a:gd name="T53" fmla="*/ 296 h 870"/>
              <a:gd name="T54" fmla="*/ 740 w 874"/>
              <a:gd name="T55" fmla="*/ 261 h 870"/>
              <a:gd name="T56" fmla="*/ 815 w 874"/>
              <a:gd name="T57" fmla="*/ 221 h 870"/>
              <a:gd name="T58" fmla="*/ 749 w 874"/>
              <a:gd name="T59" fmla="*/ 742 h 870"/>
              <a:gd name="T60" fmla="*/ 686 w 874"/>
              <a:gd name="T61" fmla="*/ 796 h 870"/>
              <a:gd name="T62" fmla="*/ 612 w 874"/>
              <a:gd name="T63" fmla="*/ 837 h 870"/>
              <a:gd name="T64" fmla="*/ 530 w 874"/>
              <a:gd name="T65" fmla="*/ 863 h 870"/>
              <a:gd name="T66" fmla="*/ 497 w 874"/>
              <a:gd name="T67" fmla="*/ 867 h 870"/>
              <a:gd name="T68" fmla="*/ 450 w 874"/>
              <a:gd name="T69" fmla="*/ 829 h 870"/>
              <a:gd name="T70" fmla="*/ 513 w 874"/>
              <a:gd name="T71" fmla="*/ 780 h 870"/>
              <a:gd name="T72" fmla="*/ 579 w 874"/>
              <a:gd name="T73" fmla="*/ 759 h 870"/>
              <a:gd name="T74" fmla="*/ 638 w 874"/>
              <a:gd name="T75" fmla="*/ 726 h 870"/>
              <a:gd name="T76" fmla="*/ 689 w 874"/>
              <a:gd name="T77" fmla="*/ 682 h 870"/>
              <a:gd name="T78" fmla="*/ 685 w 874"/>
              <a:gd name="T79" fmla="*/ 686 h 870"/>
              <a:gd name="T80" fmla="*/ 750 w 874"/>
              <a:gd name="T81" fmla="*/ 741 h 870"/>
              <a:gd name="T82" fmla="*/ 198 w 874"/>
              <a:gd name="T83" fmla="*/ 801 h 870"/>
              <a:gd name="T84" fmla="*/ 132 w 874"/>
              <a:gd name="T85" fmla="*/ 747 h 870"/>
              <a:gd name="T86" fmla="*/ 79 w 874"/>
              <a:gd name="T87" fmla="*/ 684 h 870"/>
              <a:gd name="T88" fmla="*/ 40 w 874"/>
              <a:gd name="T89" fmla="*/ 613 h 870"/>
              <a:gd name="T90" fmla="*/ 115 w 874"/>
              <a:gd name="T91" fmla="*/ 572 h 870"/>
              <a:gd name="T92" fmla="*/ 144 w 874"/>
              <a:gd name="T93" fmla="*/ 629 h 870"/>
              <a:gd name="T94" fmla="*/ 187 w 874"/>
              <a:gd name="T95" fmla="*/ 682 h 870"/>
              <a:gd name="T96" fmla="*/ 239 w 874"/>
              <a:gd name="T97" fmla="*/ 726 h 870"/>
              <a:gd name="T98" fmla="*/ 283 w 874"/>
              <a:gd name="T99" fmla="*/ 79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4" h="870">
                <a:moveTo>
                  <a:pt x="3" y="426"/>
                </a:moveTo>
                <a:lnTo>
                  <a:pt x="10" y="353"/>
                </a:lnTo>
                <a:cubicBezTo>
                  <a:pt x="10" y="350"/>
                  <a:pt x="11" y="348"/>
                  <a:pt x="12" y="345"/>
                </a:cubicBezTo>
                <a:lnTo>
                  <a:pt x="35" y="271"/>
                </a:lnTo>
                <a:cubicBezTo>
                  <a:pt x="36" y="268"/>
                  <a:pt x="37" y="266"/>
                  <a:pt x="38" y="263"/>
                </a:cubicBezTo>
                <a:lnTo>
                  <a:pt x="74" y="196"/>
                </a:lnTo>
                <a:cubicBezTo>
                  <a:pt x="75" y="194"/>
                  <a:pt x="77" y="191"/>
                  <a:pt x="79" y="189"/>
                </a:cubicBezTo>
                <a:lnTo>
                  <a:pt x="97" y="167"/>
                </a:lnTo>
                <a:cubicBezTo>
                  <a:pt x="112" y="149"/>
                  <a:pt x="139" y="146"/>
                  <a:pt x="157" y="161"/>
                </a:cubicBezTo>
                <a:cubicBezTo>
                  <a:pt x="175" y="176"/>
                  <a:pt x="178" y="203"/>
                  <a:pt x="163" y="221"/>
                </a:cubicBezTo>
                <a:lnTo>
                  <a:pt x="163" y="221"/>
                </a:lnTo>
                <a:lnTo>
                  <a:pt x="144" y="244"/>
                </a:lnTo>
                <a:lnTo>
                  <a:pt x="149" y="237"/>
                </a:lnTo>
                <a:lnTo>
                  <a:pt x="113" y="304"/>
                </a:lnTo>
                <a:lnTo>
                  <a:pt x="116" y="296"/>
                </a:lnTo>
                <a:lnTo>
                  <a:pt x="93" y="370"/>
                </a:lnTo>
                <a:lnTo>
                  <a:pt x="95" y="362"/>
                </a:lnTo>
                <a:lnTo>
                  <a:pt x="88" y="435"/>
                </a:lnTo>
                <a:cubicBezTo>
                  <a:pt x="85" y="458"/>
                  <a:pt x="64" y="475"/>
                  <a:pt x="41" y="473"/>
                </a:cubicBezTo>
                <a:cubicBezTo>
                  <a:pt x="17" y="471"/>
                  <a:pt x="0" y="450"/>
                  <a:pt x="3" y="426"/>
                </a:cubicBezTo>
                <a:close/>
                <a:moveTo>
                  <a:pt x="327" y="16"/>
                </a:moveTo>
                <a:lnTo>
                  <a:pt x="346" y="10"/>
                </a:lnTo>
                <a:cubicBezTo>
                  <a:pt x="349" y="9"/>
                  <a:pt x="351" y="8"/>
                  <a:pt x="354" y="8"/>
                </a:cubicBezTo>
                <a:lnTo>
                  <a:pt x="434" y="0"/>
                </a:lnTo>
                <a:cubicBezTo>
                  <a:pt x="437" y="0"/>
                  <a:pt x="440" y="0"/>
                  <a:pt x="443" y="0"/>
                </a:cubicBezTo>
                <a:lnTo>
                  <a:pt x="522" y="8"/>
                </a:lnTo>
                <a:cubicBezTo>
                  <a:pt x="525" y="8"/>
                  <a:pt x="527" y="9"/>
                  <a:pt x="530" y="10"/>
                </a:cubicBezTo>
                <a:lnTo>
                  <a:pt x="603" y="32"/>
                </a:lnTo>
                <a:cubicBezTo>
                  <a:pt x="626" y="39"/>
                  <a:pt x="638" y="63"/>
                  <a:pt x="631" y="86"/>
                </a:cubicBezTo>
                <a:cubicBezTo>
                  <a:pt x="624" y="108"/>
                  <a:pt x="600" y="121"/>
                  <a:pt x="578" y="114"/>
                </a:cubicBezTo>
                <a:lnTo>
                  <a:pt x="505" y="91"/>
                </a:lnTo>
                <a:lnTo>
                  <a:pt x="513" y="93"/>
                </a:lnTo>
                <a:lnTo>
                  <a:pt x="434" y="85"/>
                </a:lnTo>
                <a:lnTo>
                  <a:pt x="443" y="85"/>
                </a:lnTo>
                <a:lnTo>
                  <a:pt x="363" y="93"/>
                </a:lnTo>
                <a:lnTo>
                  <a:pt x="371" y="91"/>
                </a:lnTo>
                <a:lnTo>
                  <a:pt x="352" y="97"/>
                </a:lnTo>
                <a:cubicBezTo>
                  <a:pt x="330" y="104"/>
                  <a:pt x="306" y="91"/>
                  <a:pt x="299" y="69"/>
                </a:cubicBezTo>
                <a:cubicBezTo>
                  <a:pt x="292" y="46"/>
                  <a:pt x="305" y="23"/>
                  <a:pt x="327" y="16"/>
                </a:cubicBezTo>
                <a:close/>
                <a:moveTo>
                  <a:pt x="815" y="221"/>
                </a:moveTo>
                <a:lnTo>
                  <a:pt x="838" y="263"/>
                </a:lnTo>
                <a:cubicBezTo>
                  <a:pt x="839" y="266"/>
                  <a:pt x="840" y="268"/>
                  <a:pt x="841" y="271"/>
                </a:cubicBezTo>
                <a:lnTo>
                  <a:pt x="864" y="345"/>
                </a:lnTo>
                <a:cubicBezTo>
                  <a:pt x="865" y="348"/>
                  <a:pt x="866" y="350"/>
                  <a:pt x="866" y="353"/>
                </a:cubicBezTo>
                <a:lnTo>
                  <a:pt x="874" y="432"/>
                </a:lnTo>
                <a:cubicBezTo>
                  <a:pt x="874" y="435"/>
                  <a:pt x="874" y="438"/>
                  <a:pt x="874" y="441"/>
                </a:cubicBezTo>
                <a:lnTo>
                  <a:pt x="869" y="491"/>
                </a:lnTo>
                <a:cubicBezTo>
                  <a:pt x="866" y="515"/>
                  <a:pt x="845" y="532"/>
                  <a:pt x="822" y="529"/>
                </a:cubicBezTo>
                <a:cubicBezTo>
                  <a:pt x="799" y="527"/>
                  <a:pt x="782" y="506"/>
                  <a:pt x="784" y="483"/>
                </a:cubicBezTo>
                <a:lnTo>
                  <a:pt x="789" y="432"/>
                </a:lnTo>
                <a:lnTo>
                  <a:pt x="789" y="441"/>
                </a:lnTo>
                <a:lnTo>
                  <a:pt x="781" y="362"/>
                </a:lnTo>
                <a:lnTo>
                  <a:pt x="783" y="370"/>
                </a:lnTo>
                <a:lnTo>
                  <a:pt x="760" y="296"/>
                </a:lnTo>
                <a:lnTo>
                  <a:pt x="763" y="304"/>
                </a:lnTo>
                <a:lnTo>
                  <a:pt x="740" y="261"/>
                </a:lnTo>
                <a:cubicBezTo>
                  <a:pt x="729" y="240"/>
                  <a:pt x="737" y="214"/>
                  <a:pt x="757" y="203"/>
                </a:cubicBezTo>
                <a:cubicBezTo>
                  <a:pt x="778" y="192"/>
                  <a:pt x="804" y="200"/>
                  <a:pt x="815" y="221"/>
                </a:cubicBezTo>
                <a:close/>
                <a:moveTo>
                  <a:pt x="750" y="741"/>
                </a:moveTo>
                <a:lnTo>
                  <a:pt x="749" y="742"/>
                </a:lnTo>
                <a:cubicBezTo>
                  <a:pt x="748" y="744"/>
                  <a:pt x="746" y="745"/>
                  <a:pt x="744" y="747"/>
                </a:cubicBezTo>
                <a:lnTo>
                  <a:pt x="686" y="796"/>
                </a:lnTo>
                <a:cubicBezTo>
                  <a:pt x="684" y="798"/>
                  <a:pt x="681" y="800"/>
                  <a:pt x="679" y="801"/>
                </a:cubicBezTo>
                <a:lnTo>
                  <a:pt x="612" y="837"/>
                </a:lnTo>
                <a:cubicBezTo>
                  <a:pt x="609" y="838"/>
                  <a:pt x="607" y="839"/>
                  <a:pt x="604" y="840"/>
                </a:cubicBezTo>
                <a:lnTo>
                  <a:pt x="530" y="863"/>
                </a:lnTo>
                <a:cubicBezTo>
                  <a:pt x="527" y="864"/>
                  <a:pt x="525" y="865"/>
                  <a:pt x="522" y="865"/>
                </a:cubicBezTo>
                <a:lnTo>
                  <a:pt x="497" y="867"/>
                </a:lnTo>
                <a:lnTo>
                  <a:pt x="497" y="867"/>
                </a:lnTo>
                <a:cubicBezTo>
                  <a:pt x="473" y="870"/>
                  <a:pt x="452" y="853"/>
                  <a:pt x="450" y="829"/>
                </a:cubicBezTo>
                <a:cubicBezTo>
                  <a:pt x="448" y="806"/>
                  <a:pt x="465" y="785"/>
                  <a:pt x="488" y="783"/>
                </a:cubicBezTo>
                <a:lnTo>
                  <a:pt x="513" y="780"/>
                </a:lnTo>
                <a:lnTo>
                  <a:pt x="505" y="782"/>
                </a:lnTo>
                <a:lnTo>
                  <a:pt x="579" y="759"/>
                </a:lnTo>
                <a:lnTo>
                  <a:pt x="571" y="762"/>
                </a:lnTo>
                <a:lnTo>
                  <a:pt x="638" y="726"/>
                </a:lnTo>
                <a:lnTo>
                  <a:pt x="631" y="731"/>
                </a:lnTo>
                <a:lnTo>
                  <a:pt x="689" y="682"/>
                </a:lnTo>
                <a:lnTo>
                  <a:pt x="684" y="687"/>
                </a:lnTo>
                <a:lnTo>
                  <a:pt x="685" y="686"/>
                </a:lnTo>
                <a:cubicBezTo>
                  <a:pt x="700" y="668"/>
                  <a:pt x="726" y="665"/>
                  <a:pt x="745" y="680"/>
                </a:cubicBezTo>
                <a:cubicBezTo>
                  <a:pt x="763" y="696"/>
                  <a:pt x="765" y="722"/>
                  <a:pt x="750" y="741"/>
                </a:cubicBezTo>
                <a:close/>
                <a:moveTo>
                  <a:pt x="226" y="816"/>
                </a:moveTo>
                <a:lnTo>
                  <a:pt x="198" y="801"/>
                </a:lnTo>
                <a:cubicBezTo>
                  <a:pt x="196" y="800"/>
                  <a:pt x="193" y="798"/>
                  <a:pt x="191" y="796"/>
                </a:cubicBezTo>
                <a:lnTo>
                  <a:pt x="132" y="747"/>
                </a:lnTo>
                <a:cubicBezTo>
                  <a:pt x="130" y="746"/>
                  <a:pt x="128" y="744"/>
                  <a:pt x="127" y="742"/>
                </a:cubicBezTo>
                <a:lnTo>
                  <a:pt x="79" y="684"/>
                </a:lnTo>
                <a:cubicBezTo>
                  <a:pt x="77" y="681"/>
                  <a:pt x="75" y="679"/>
                  <a:pt x="74" y="677"/>
                </a:cubicBezTo>
                <a:lnTo>
                  <a:pt x="40" y="613"/>
                </a:lnTo>
                <a:cubicBezTo>
                  <a:pt x="28" y="592"/>
                  <a:pt x="36" y="566"/>
                  <a:pt x="57" y="555"/>
                </a:cubicBezTo>
                <a:cubicBezTo>
                  <a:pt x="78" y="544"/>
                  <a:pt x="104" y="552"/>
                  <a:pt x="115" y="572"/>
                </a:cubicBezTo>
                <a:lnTo>
                  <a:pt x="149" y="636"/>
                </a:lnTo>
                <a:lnTo>
                  <a:pt x="144" y="629"/>
                </a:lnTo>
                <a:lnTo>
                  <a:pt x="192" y="687"/>
                </a:lnTo>
                <a:lnTo>
                  <a:pt x="187" y="682"/>
                </a:lnTo>
                <a:lnTo>
                  <a:pt x="246" y="731"/>
                </a:lnTo>
                <a:lnTo>
                  <a:pt x="239" y="726"/>
                </a:lnTo>
                <a:lnTo>
                  <a:pt x="266" y="741"/>
                </a:lnTo>
                <a:cubicBezTo>
                  <a:pt x="287" y="752"/>
                  <a:pt x="295" y="778"/>
                  <a:pt x="283" y="799"/>
                </a:cubicBezTo>
                <a:cubicBezTo>
                  <a:pt x="272" y="820"/>
                  <a:pt x="246" y="827"/>
                  <a:pt x="226" y="816"/>
                </a:cubicBezTo>
                <a:close/>
              </a:path>
            </a:pathLst>
          </a:custGeom>
          <a:solidFill>
            <a:srgbClr val="C00000"/>
          </a:solidFill>
          <a:ln w="1588" cap="flat">
            <a:solidFill>
              <a:srgbClr val="C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140">
            <a:extLst>
              <a:ext uri="{FF2B5EF4-FFF2-40B4-BE49-F238E27FC236}">
                <a16:creationId xmlns:a16="http://schemas.microsoft.com/office/drawing/2014/main" id="{BEDB36B1-3B51-4FFD-9E71-7747A6B9B2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04087" y="1789489"/>
            <a:ext cx="240674" cy="239941"/>
          </a:xfrm>
          <a:custGeom>
            <a:avLst/>
            <a:gdLst>
              <a:gd name="T0" fmla="*/ 10 w 874"/>
              <a:gd name="T1" fmla="*/ 353 h 870"/>
              <a:gd name="T2" fmla="*/ 35 w 874"/>
              <a:gd name="T3" fmla="*/ 271 h 870"/>
              <a:gd name="T4" fmla="*/ 74 w 874"/>
              <a:gd name="T5" fmla="*/ 196 h 870"/>
              <a:gd name="T6" fmla="*/ 97 w 874"/>
              <a:gd name="T7" fmla="*/ 167 h 870"/>
              <a:gd name="T8" fmla="*/ 163 w 874"/>
              <a:gd name="T9" fmla="*/ 221 h 870"/>
              <a:gd name="T10" fmla="*/ 144 w 874"/>
              <a:gd name="T11" fmla="*/ 244 h 870"/>
              <a:gd name="T12" fmla="*/ 113 w 874"/>
              <a:gd name="T13" fmla="*/ 304 h 870"/>
              <a:gd name="T14" fmla="*/ 93 w 874"/>
              <a:gd name="T15" fmla="*/ 370 h 870"/>
              <a:gd name="T16" fmla="*/ 88 w 874"/>
              <a:gd name="T17" fmla="*/ 435 h 870"/>
              <a:gd name="T18" fmla="*/ 3 w 874"/>
              <a:gd name="T19" fmla="*/ 426 h 870"/>
              <a:gd name="T20" fmla="*/ 346 w 874"/>
              <a:gd name="T21" fmla="*/ 10 h 870"/>
              <a:gd name="T22" fmla="*/ 434 w 874"/>
              <a:gd name="T23" fmla="*/ 0 h 870"/>
              <a:gd name="T24" fmla="*/ 522 w 874"/>
              <a:gd name="T25" fmla="*/ 8 h 870"/>
              <a:gd name="T26" fmla="*/ 603 w 874"/>
              <a:gd name="T27" fmla="*/ 32 h 870"/>
              <a:gd name="T28" fmla="*/ 578 w 874"/>
              <a:gd name="T29" fmla="*/ 114 h 870"/>
              <a:gd name="T30" fmla="*/ 513 w 874"/>
              <a:gd name="T31" fmla="*/ 93 h 870"/>
              <a:gd name="T32" fmla="*/ 443 w 874"/>
              <a:gd name="T33" fmla="*/ 85 h 870"/>
              <a:gd name="T34" fmla="*/ 371 w 874"/>
              <a:gd name="T35" fmla="*/ 91 h 870"/>
              <a:gd name="T36" fmla="*/ 299 w 874"/>
              <a:gd name="T37" fmla="*/ 69 h 870"/>
              <a:gd name="T38" fmla="*/ 815 w 874"/>
              <a:gd name="T39" fmla="*/ 221 h 870"/>
              <a:gd name="T40" fmla="*/ 841 w 874"/>
              <a:gd name="T41" fmla="*/ 271 h 870"/>
              <a:gd name="T42" fmla="*/ 866 w 874"/>
              <a:gd name="T43" fmla="*/ 353 h 870"/>
              <a:gd name="T44" fmla="*/ 874 w 874"/>
              <a:gd name="T45" fmla="*/ 441 h 870"/>
              <a:gd name="T46" fmla="*/ 822 w 874"/>
              <a:gd name="T47" fmla="*/ 529 h 870"/>
              <a:gd name="T48" fmla="*/ 789 w 874"/>
              <a:gd name="T49" fmla="*/ 432 h 870"/>
              <a:gd name="T50" fmla="*/ 781 w 874"/>
              <a:gd name="T51" fmla="*/ 362 h 870"/>
              <a:gd name="T52" fmla="*/ 760 w 874"/>
              <a:gd name="T53" fmla="*/ 296 h 870"/>
              <a:gd name="T54" fmla="*/ 740 w 874"/>
              <a:gd name="T55" fmla="*/ 261 h 870"/>
              <a:gd name="T56" fmla="*/ 815 w 874"/>
              <a:gd name="T57" fmla="*/ 221 h 870"/>
              <a:gd name="T58" fmla="*/ 749 w 874"/>
              <a:gd name="T59" fmla="*/ 742 h 870"/>
              <a:gd name="T60" fmla="*/ 686 w 874"/>
              <a:gd name="T61" fmla="*/ 796 h 870"/>
              <a:gd name="T62" fmla="*/ 612 w 874"/>
              <a:gd name="T63" fmla="*/ 837 h 870"/>
              <a:gd name="T64" fmla="*/ 530 w 874"/>
              <a:gd name="T65" fmla="*/ 863 h 870"/>
              <a:gd name="T66" fmla="*/ 497 w 874"/>
              <a:gd name="T67" fmla="*/ 867 h 870"/>
              <a:gd name="T68" fmla="*/ 450 w 874"/>
              <a:gd name="T69" fmla="*/ 829 h 870"/>
              <a:gd name="T70" fmla="*/ 513 w 874"/>
              <a:gd name="T71" fmla="*/ 780 h 870"/>
              <a:gd name="T72" fmla="*/ 579 w 874"/>
              <a:gd name="T73" fmla="*/ 759 h 870"/>
              <a:gd name="T74" fmla="*/ 638 w 874"/>
              <a:gd name="T75" fmla="*/ 726 h 870"/>
              <a:gd name="T76" fmla="*/ 689 w 874"/>
              <a:gd name="T77" fmla="*/ 682 h 870"/>
              <a:gd name="T78" fmla="*/ 685 w 874"/>
              <a:gd name="T79" fmla="*/ 686 h 870"/>
              <a:gd name="T80" fmla="*/ 750 w 874"/>
              <a:gd name="T81" fmla="*/ 741 h 870"/>
              <a:gd name="T82" fmla="*/ 198 w 874"/>
              <a:gd name="T83" fmla="*/ 801 h 870"/>
              <a:gd name="T84" fmla="*/ 132 w 874"/>
              <a:gd name="T85" fmla="*/ 747 h 870"/>
              <a:gd name="T86" fmla="*/ 79 w 874"/>
              <a:gd name="T87" fmla="*/ 684 h 870"/>
              <a:gd name="T88" fmla="*/ 40 w 874"/>
              <a:gd name="T89" fmla="*/ 613 h 870"/>
              <a:gd name="T90" fmla="*/ 115 w 874"/>
              <a:gd name="T91" fmla="*/ 572 h 870"/>
              <a:gd name="T92" fmla="*/ 144 w 874"/>
              <a:gd name="T93" fmla="*/ 629 h 870"/>
              <a:gd name="T94" fmla="*/ 187 w 874"/>
              <a:gd name="T95" fmla="*/ 682 h 870"/>
              <a:gd name="T96" fmla="*/ 239 w 874"/>
              <a:gd name="T97" fmla="*/ 726 h 870"/>
              <a:gd name="T98" fmla="*/ 283 w 874"/>
              <a:gd name="T99" fmla="*/ 79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4" h="870">
                <a:moveTo>
                  <a:pt x="3" y="426"/>
                </a:moveTo>
                <a:lnTo>
                  <a:pt x="10" y="353"/>
                </a:lnTo>
                <a:cubicBezTo>
                  <a:pt x="10" y="350"/>
                  <a:pt x="11" y="348"/>
                  <a:pt x="12" y="345"/>
                </a:cubicBezTo>
                <a:lnTo>
                  <a:pt x="35" y="271"/>
                </a:lnTo>
                <a:cubicBezTo>
                  <a:pt x="36" y="268"/>
                  <a:pt x="37" y="266"/>
                  <a:pt x="38" y="263"/>
                </a:cubicBezTo>
                <a:lnTo>
                  <a:pt x="74" y="196"/>
                </a:lnTo>
                <a:cubicBezTo>
                  <a:pt x="75" y="194"/>
                  <a:pt x="77" y="191"/>
                  <a:pt x="79" y="189"/>
                </a:cubicBezTo>
                <a:lnTo>
                  <a:pt x="97" y="167"/>
                </a:lnTo>
                <a:cubicBezTo>
                  <a:pt x="112" y="149"/>
                  <a:pt x="139" y="146"/>
                  <a:pt x="157" y="161"/>
                </a:cubicBezTo>
                <a:cubicBezTo>
                  <a:pt x="175" y="176"/>
                  <a:pt x="178" y="203"/>
                  <a:pt x="163" y="221"/>
                </a:cubicBezTo>
                <a:lnTo>
                  <a:pt x="163" y="221"/>
                </a:lnTo>
                <a:lnTo>
                  <a:pt x="144" y="244"/>
                </a:lnTo>
                <a:lnTo>
                  <a:pt x="149" y="237"/>
                </a:lnTo>
                <a:lnTo>
                  <a:pt x="113" y="304"/>
                </a:lnTo>
                <a:lnTo>
                  <a:pt x="116" y="296"/>
                </a:lnTo>
                <a:lnTo>
                  <a:pt x="93" y="370"/>
                </a:lnTo>
                <a:lnTo>
                  <a:pt x="95" y="362"/>
                </a:lnTo>
                <a:lnTo>
                  <a:pt x="88" y="435"/>
                </a:lnTo>
                <a:cubicBezTo>
                  <a:pt x="85" y="458"/>
                  <a:pt x="64" y="475"/>
                  <a:pt x="41" y="473"/>
                </a:cubicBezTo>
                <a:cubicBezTo>
                  <a:pt x="17" y="471"/>
                  <a:pt x="0" y="450"/>
                  <a:pt x="3" y="426"/>
                </a:cubicBezTo>
                <a:close/>
                <a:moveTo>
                  <a:pt x="327" y="16"/>
                </a:moveTo>
                <a:lnTo>
                  <a:pt x="346" y="10"/>
                </a:lnTo>
                <a:cubicBezTo>
                  <a:pt x="349" y="9"/>
                  <a:pt x="351" y="8"/>
                  <a:pt x="354" y="8"/>
                </a:cubicBezTo>
                <a:lnTo>
                  <a:pt x="434" y="0"/>
                </a:lnTo>
                <a:cubicBezTo>
                  <a:pt x="437" y="0"/>
                  <a:pt x="440" y="0"/>
                  <a:pt x="443" y="0"/>
                </a:cubicBezTo>
                <a:lnTo>
                  <a:pt x="522" y="8"/>
                </a:lnTo>
                <a:cubicBezTo>
                  <a:pt x="525" y="8"/>
                  <a:pt x="527" y="9"/>
                  <a:pt x="530" y="10"/>
                </a:cubicBezTo>
                <a:lnTo>
                  <a:pt x="603" y="32"/>
                </a:lnTo>
                <a:cubicBezTo>
                  <a:pt x="626" y="39"/>
                  <a:pt x="638" y="63"/>
                  <a:pt x="631" y="86"/>
                </a:cubicBezTo>
                <a:cubicBezTo>
                  <a:pt x="624" y="108"/>
                  <a:pt x="600" y="121"/>
                  <a:pt x="578" y="114"/>
                </a:cubicBezTo>
                <a:lnTo>
                  <a:pt x="505" y="91"/>
                </a:lnTo>
                <a:lnTo>
                  <a:pt x="513" y="93"/>
                </a:lnTo>
                <a:lnTo>
                  <a:pt x="434" y="85"/>
                </a:lnTo>
                <a:lnTo>
                  <a:pt x="443" y="85"/>
                </a:lnTo>
                <a:lnTo>
                  <a:pt x="363" y="93"/>
                </a:lnTo>
                <a:lnTo>
                  <a:pt x="371" y="91"/>
                </a:lnTo>
                <a:lnTo>
                  <a:pt x="352" y="97"/>
                </a:lnTo>
                <a:cubicBezTo>
                  <a:pt x="330" y="104"/>
                  <a:pt x="306" y="91"/>
                  <a:pt x="299" y="69"/>
                </a:cubicBezTo>
                <a:cubicBezTo>
                  <a:pt x="292" y="46"/>
                  <a:pt x="305" y="23"/>
                  <a:pt x="327" y="16"/>
                </a:cubicBezTo>
                <a:close/>
                <a:moveTo>
                  <a:pt x="815" y="221"/>
                </a:moveTo>
                <a:lnTo>
                  <a:pt x="838" y="263"/>
                </a:lnTo>
                <a:cubicBezTo>
                  <a:pt x="839" y="266"/>
                  <a:pt x="840" y="268"/>
                  <a:pt x="841" y="271"/>
                </a:cubicBezTo>
                <a:lnTo>
                  <a:pt x="864" y="345"/>
                </a:lnTo>
                <a:cubicBezTo>
                  <a:pt x="865" y="348"/>
                  <a:pt x="866" y="350"/>
                  <a:pt x="866" y="353"/>
                </a:cubicBezTo>
                <a:lnTo>
                  <a:pt x="874" y="432"/>
                </a:lnTo>
                <a:cubicBezTo>
                  <a:pt x="874" y="435"/>
                  <a:pt x="874" y="438"/>
                  <a:pt x="874" y="441"/>
                </a:cubicBezTo>
                <a:lnTo>
                  <a:pt x="869" y="491"/>
                </a:lnTo>
                <a:cubicBezTo>
                  <a:pt x="866" y="515"/>
                  <a:pt x="845" y="532"/>
                  <a:pt x="822" y="529"/>
                </a:cubicBezTo>
                <a:cubicBezTo>
                  <a:pt x="799" y="527"/>
                  <a:pt x="782" y="506"/>
                  <a:pt x="784" y="483"/>
                </a:cubicBezTo>
                <a:lnTo>
                  <a:pt x="789" y="432"/>
                </a:lnTo>
                <a:lnTo>
                  <a:pt x="789" y="441"/>
                </a:lnTo>
                <a:lnTo>
                  <a:pt x="781" y="362"/>
                </a:lnTo>
                <a:lnTo>
                  <a:pt x="783" y="370"/>
                </a:lnTo>
                <a:lnTo>
                  <a:pt x="760" y="296"/>
                </a:lnTo>
                <a:lnTo>
                  <a:pt x="763" y="304"/>
                </a:lnTo>
                <a:lnTo>
                  <a:pt x="740" y="261"/>
                </a:lnTo>
                <a:cubicBezTo>
                  <a:pt x="729" y="240"/>
                  <a:pt x="737" y="214"/>
                  <a:pt x="757" y="203"/>
                </a:cubicBezTo>
                <a:cubicBezTo>
                  <a:pt x="778" y="192"/>
                  <a:pt x="804" y="200"/>
                  <a:pt x="815" y="221"/>
                </a:cubicBezTo>
                <a:close/>
                <a:moveTo>
                  <a:pt x="750" y="741"/>
                </a:moveTo>
                <a:lnTo>
                  <a:pt x="749" y="742"/>
                </a:lnTo>
                <a:cubicBezTo>
                  <a:pt x="748" y="744"/>
                  <a:pt x="746" y="745"/>
                  <a:pt x="744" y="747"/>
                </a:cubicBezTo>
                <a:lnTo>
                  <a:pt x="686" y="796"/>
                </a:lnTo>
                <a:cubicBezTo>
                  <a:pt x="684" y="798"/>
                  <a:pt x="681" y="800"/>
                  <a:pt x="679" y="801"/>
                </a:cubicBezTo>
                <a:lnTo>
                  <a:pt x="612" y="837"/>
                </a:lnTo>
                <a:cubicBezTo>
                  <a:pt x="609" y="838"/>
                  <a:pt x="607" y="839"/>
                  <a:pt x="604" y="840"/>
                </a:cubicBezTo>
                <a:lnTo>
                  <a:pt x="530" y="863"/>
                </a:lnTo>
                <a:cubicBezTo>
                  <a:pt x="527" y="864"/>
                  <a:pt x="525" y="865"/>
                  <a:pt x="522" y="865"/>
                </a:cubicBezTo>
                <a:lnTo>
                  <a:pt x="497" y="867"/>
                </a:lnTo>
                <a:lnTo>
                  <a:pt x="497" y="867"/>
                </a:lnTo>
                <a:cubicBezTo>
                  <a:pt x="473" y="870"/>
                  <a:pt x="452" y="853"/>
                  <a:pt x="450" y="829"/>
                </a:cubicBezTo>
                <a:cubicBezTo>
                  <a:pt x="448" y="806"/>
                  <a:pt x="465" y="785"/>
                  <a:pt x="488" y="783"/>
                </a:cubicBezTo>
                <a:lnTo>
                  <a:pt x="513" y="780"/>
                </a:lnTo>
                <a:lnTo>
                  <a:pt x="505" y="782"/>
                </a:lnTo>
                <a:lnTo>
                  <a:pt x="579" y="759"/>
                </a:lnTo>
                <a:lnTo>
                  <a:pt x="571" y="762"/>
                </a:lnTo>
                <a:lnTo>
                  <a:pt x="638" y="726"/>
                </a:lnTo>
                <a:lnTo>
                  <a:pt x="631" y="731"/>
                </a:lnTo>
                <a:lnTo>
                  <a:pt x="689" y="682"/>
                </a:lnTo>
                <a:lnTo>
                  <a:pt x="684" y="687"/>
                </a:lnTo>
                <a:lnTo>
                  <a:pt x="685" y="686"/>
                </a:lnTo>
                <a:cubicBezTo>
                  <a:pt x="700" y="668"/>
                  <a:pt x="726" y="665"/>
                  <a:pt x="745" y="680"/>
                </a:cubicBezTo>
                <a:cubicBezTo>
                  <a:pt x="763" y="696"/>
                  <a:pt x="765" y="722"/>
                  <a:pt x="750" y="741"/>
                </a:cubicBezTo>
                <a:close/>
                <a:moveTo>
                  <a:pt x="226" y="816"/>
                </a:moveTo>
                <a:lnTo>
                  <a:pt x="198" y="801"/>
                </a:lnTo>
                <a:cubicBezTo>
                  <a:pt x="196" y="800"/>
                  <a:pt x="193" y="798"/>
                  <a:pt x="191" y="796"/>
                </a:cubicBezTo>
                <a:lnTo>
                  <a:pt x="132" y="747"/>
                </a:lnTo>
                <a:cubicBezTo>
                  <a:pt x="130" y="746"/>
                  <a:pt x="128" y="744"/>
                  <a:pt x="127" y="742"/>
                </a:cubicBezTo>
                <a:lnTo>
                  <a:pt x="79" y="684"/>
                </a:lnTo>
                <a:cubicBezTo>
                  <a:pt x="77" y="681"/>
                  <a:pt x="75" y="679"/>
                  <a:pt x="74" y="677"/>
                </a:cubicBezTo>
                <a:lnTo>
                  <a:pt x="40" y="613"/>
                </a:lnTo>
                <a:cubicBezTo>
                  <a:pt x="28" y="592"/>
                  <a:pt x="36" y="566"/>
                  <a:pt x="57" y="555"/>
                </a:cubicBezTo>
                <a:cubicBezTo>
                  <a:pt x="78" y="544"/>
                  <a:pt x="104" y="552"/>
                  <a:pt x="115" y="572"/>
                </a:cubicBezTo>
                <a:lnTo>
                  <a:pt x="149" y="636"/>
                </a:lnTo>
                <a:lnTo>
                  <a:pt x="144" y="629"/>
                </a:lnTo>
                <a:lnTo>
                  <a:pt x="192" y="687"/>
                </a:lnTo>
                <a:lnTo>
                  <a:pt x="187" y="682"/>
                </a:lnTo>
                <a:lnTo>
                  <a:pt x="246" y="731"/>
                </a:lnTo>
                <a:lnTo>
                  <a:pt x="239" y="726"/>
                </a:lnTo>
                <a:lnTo>
                  <a:pt x="266" y="741"/>
                </a:lnTo>
                <a:cubicBezTo>
                  <a:pt x="287" y="752"/>
                  <a:pt x="295" y="778"/>
                  <a:pt x="283" y="799"/>
                </a:cubicBezTo>
                <a:cubicBezTo>
                  <a:pt x="272" y="820"/>
                  <a:pt x="246" y="827"/>
                  <a:pt x="226" y="816"/>
                </a:cubicBezTo>
                <a:close/>
              </a:path>
            </a:pathLst>
          </a:custGeom>
          <a:solidFill>
            <a:srgbClr val="C00000"/>
          </a:solidFill>
          <a:ln w="1588" cap="flat">
            <a:solidFill>
              <a:srgbClr val="C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Freeform 140">
            <a:extLst>
              <a:ext uri="{FF2B5EF4-FFF2-40B4-BE49-F238E27FC236}">
                <a16:creationId xmlns:a16="http://schemas.microsoft.com/office/drawing/2014/main" id="{D4529839-9573-4DF5-951A-A38BF08F5C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08606" y="2596037"/>
            <a:ext cx="240674" cy="239941"/>
          </a:xfrm>
          <a:custGeom>
            <a:avLst/>
            <a:gdLst>
              <a:gd name="T0" fmla="*/ 10 w 874"/>
              <a:gd name="T1" fmla="*/ 353 h 870"/>
              <a:gd name="T2" fmla="*/ 35 w 874"/>
              <a:gd name="T3" fmla="*/ 271 h 870"/>
              <a:gd name="T4" fmla="*/ 74 w 874"/>
              <a:gd name="T5" fmla="*/ 196 h 870"/>
              <a:gd name="T6" fmla="*/ 97 w 874"/>
              <a:gd name="T7" fmla="*/ 167 h 870"/>
              <a:gd name="T8" fmla="*/ 163 w 874"/>
              <a:gd name="T9" fmla="*/ 221 h 870"/>
              <a:gd name="T10" fmla="*/ 144 w 874"/>
              <a:gd name="T11" fmla="*/ 244 h 870"/>
              <a:gd name="T12" fmla="*/ 113 w 874"/>
              <a:gd name="T13" fmla="*/ 304 h 870"/>
              <a:gd name="T14" fmla="*/ 93 w 874"/>
              <a:gd name="T15" fmla="*/ 370 h 870"/>
              <a:gd name="T16" fmla="*/ 88 w 874"/>
              <a:gd name="T17" fmla="*/ 435 h 870"/>
              <a:gd name="T18" fmla="*/ 3 w 874"/>
              <a:gd name="T19" fmla="*/ 426 h 870"/>
              <a:gd name="T20" fmla="*/ 346 w 874"/>
              <a:gd name="T21" fmla="*/ 10 h 870"/>
              <a:gd name="T22" fmla="*/ 434 w 874"/>
              <a:gd name="T23" fmla="*/ 0 h 870"/>
              <a:gd name="T24" fmla="*/ 522 w 874"/>
              <a:gd name="T25" fmla="*/ 8 h 870"/>
              <a:gd name="T26" fmla="*/ 603 w 874"/>
              <a:gd name="T27" fmla="*/ 32 h 870"/>
              <a:gd name="T28" fmla="*/ 578 w 874"/>
              <a:gd name="T29" fmla="*/ 114 h 870"/>
              <a:gd name="T30" fmla="*/ 513 w 874"/>
              <a:gd name="T31" fmla="*/ 93 h 870"/>
              <a:gd name="T32" fmla="*/ 443 w 874"/>
              <a:gd name="T33" fmla="*/ 85 h 870"/>
              <a:gd name="T34" fmla="*/ 371 w 874"/>
              <a:gd name="T35" fmla="*/ 91 h 870"/>
              <a:gd name="T36" fmla="*/ 299 w 874"/>
              <a:gd name="T37" fmla="*/ 69 h 870"/>
              <a:gd name="T38" fmla="*/ 815 w 874"/>
              <a:gd name="T39" fmla="*/ 221 h 870"/>
              <a:gd name="T40" fmla="*/ 841 w 874"/>
              <a:gd name="T41" fmla="*/ 271 h 870"/>
              <a:gd name="T42" fmla="*/ 866 w 874"/>
              <a:gd name="T43" fmla="*/ 353 h 870"/>
              <a:gd name="T44" fmla="*/ 874 w 874"/>
              <a:gd name="T45" fmla="*/ 441 h 870"/>
              <a:gd name="T46" fmla="*/ 822 w 874"/>
              <a:gd name="T47" fmla="*/ 529 h 870"/>
              <a:gd name="T48" fmla="*/ 789 w 874"/>
              <a:gd name="T49" fmla="*/ 432 h 870"/>
              <a:gd name="T50" fmla="*/ 781 w 874"/>
              <a:gd name="T51" fmla="*/ 362 h 870"/>
              <a:gd name="T52" fmla="*/ 760 w 874"/>
              <a:gd name="T53" fmla="*/ 296 h 870"/>
              <a:gd name="T54" fmla="*/ 740 w 874"/>
              <a:gd name="T55" fmla="*/ 261 h 870"/>
              <a:gd name="T56" fmla="*/ 815 w 874"/>
              <a:gd name="T57" fmla="*/ 221 h 870"/>
              <a:gd name="T58" fmla="*/ 749 w 874"/>
              <a:gd name="T59" fmla="*/ 742 h 870"/>
              <a:gd name="T60" fmla="*/ 686 w 874"/>
              <a:gd name="T61" fmla="*/ 796 h 870"/>
              <a:gd name="T62" fmla="*/ 612 w 874"/>
              <a:gd name="T63" fmla="*/ 837 h 870"/>
              <a:gd name="T64" fmla="*/ 530 w 874"/>
              <a:gd name="T65" fmla="*/ 863 h 870"/>
              <a:gd name="T66" fmla="*/ 497 w 874"/>
              <a:gd name="T67" fmla="*/ 867 h 870"/>
              <a:gd name="T68" fmla="*/ 450 w 874"/>
              <a:gd name="T69" fmla="*/ 829 h 870"/>
              <a:gd name="T70" fmla="*/ 513 w 874"/>
              <a:gd name="T71" fmla="*/ 780 h 870"/>
              <a:gd name="T72" fmla="*/ 579 w 874"/>
              <a:gd name="T73" fmla="*/ 759 h 870"/>
              <a:gd name="T74" fmla="*/ 638 w 874"/>
              <a:gd name="T75" fmla="*/ 726 h 870"/>
              <a:gd name="T76" fmla="*/ 689 w 874"/>
              <a:gd name="T77" fmla="*/ 682 h 870"/>
              <a:gd name="T78" fmla="*/ 685 w 874"/>
              <a:gd name="T79" fmla="*/ 686 h 870"/>
              <a:gd name="T80" fmla="*/ 750 w 874"/>
              <a:gd name="T81" fmla="*/ 741 h 870"/>
              <a:gd name="T82" fmla="*/ 198 w 874"/>
              <a:gd name="T83" fmla="*/ 801 h 870"/>
              <a:gd name="T84" fmla="*/ 132 w 874"/>
              <a:gd name="T85" fmla="*/ 747 h 870"/>
              <a:gd name="T86" fmla="*/ 79 w 874"/>
              <a:gd name="T87" fmla="*/ 684 h 870"/>
              <a:gd name="T88" fmla="*/ 40 w 874"/>
              <a:gd name="T89" fmla="*/ 613 h 870"/>
              <a:gd name="T90" fmla="*/ 115 w 874"/>
              <a:gd name="T91" fmla="*/ 572 h 870"/>
              <a:gd name="T92" fmla="*/ 144 w 874"/>
              <a:gd name="T93" fmla="*/ 629 h 870"/>
              <a:gd name="T94" fmla="*/ 187 w 874"/>
              <a:gd name="T95" fmla="*/ 682 h 870"/>
              <a:gd name="T96" fmla="*/ 239 w 874"/>
              <a:gd name="T97" fmla="*/ 726 h 870"/>
              <a:gd name="T98" fmla="*/ 283 w 874"/>
              <a:gd name="T99" fmla="*/ 79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4" h="870">
                <a:moveTo>
                  <a:pt x="3" y="426"/>
                </a:moveTo>
                <a:lnTo>
                  <a:pt x="10" y="353"/>
                </a:lnTo>
                <a:cubicBezTo>
                  <a:pt x="10" y="350"/>
                  <a:pt x="11" y="348"/>
                  <a:pt x="12" y="345"/>
                </a:cubicBezTo>
                <a:lnTo>
                  <a:pt x="35" y="271"/>
                </a:lnTo>
                <a:cubicBezTo>
                  <a:pt x="36" y="268"/>
                  <a:pt x="37" y="266"/>
                  <a:pt x="38" y="263"/>
                </a:cubicBezTo>
                <a:lnTo>
                  <a:pt x="74" y="196"/>
                </a:lnTo>
                <a:cubicBezTo>
                  <a:pt x="75" y="194"/>
                  <a:pt x="77" y="191"/>
                  <a:pt x="79" y="189"/>
                </a:cubicBezTo>
                <a:lnTo>
                  <a:pt x="97" y="167"/>
                </a:lnTo>
                <a:cubicBezTo>
                  <a:pt x="112" y="149"/>
                  <a:pt x="139" y="146"/>
                  <a:pt x="157" y="161"/>
                </a:cubicBezTo>
                <a:cubicBezTo>
                  <a:pt x="175" y="176"/>
                  <a:pt x="178" y="203"/>
                  <a:pt x="163" y="221"/>
                </a:cubicBezTo>
                <a:lnTo>
                  <a:pt x="163" y="221"/>
                </a:lnTo>
                <a:lnTo>
                  <a:pt x="144" y="244"/>
                </a:lnTo>
                <a:lnTo>
                  <a:pt x="149" y="237"/>
                </a:lnTo>
                <a:lnTo>
                  <a:pt x="113" y="304"/>
                </a:lnTo>
                <a:lnTo>
                  <a:pt x="116" y="296"/>
                </a:lnTo>
                <a:lnTo>
                  <a:pt x="93" y="370"/>
                </a:lnTo>
                <a:lnTo>
                  <a:pt x="95" y="362"/>
                </a:lnTo>
                <a:lnTo>
                  <a:pt x="88" y="435"/>
                </a:lnTo>
                <a:cubicBezTo>
                  <a:pt x="85" y="458"/>
                  <a:pt x="64" y="475"/>
                  <a:pt x="41" y="473"/>
                </a:cubicBezTo>
                <a:cubicBezTo>
                  <a:pt x="17" y="471"/>
                  <a:pt x="0" y="450"/>
                  <a:pt x="3" y="426"/>
                </a:cubicBezTo>
                <a:close/>
                <a:moveTo>
                  <a:pt x="327" y="16"/>
                </a:moveTo>
                <a:lnTo>
                  <a:pt x="346" y="10"/>
                </a:lnTo>
                <a:cubicBezTo>
                  <a:pt x="349" y="9"/>
                  <a:pt x="351" y="8"/>
                  <a:pt x="354" y="8"/>
                </a:cubicBezTo>
                <a:lnTo>
                  <a:pt x="434" y="0"/>
                </a:lnTo>
                <a:cubicBezTo>
                  <a:pt x="437" y="0"/>
                  <a:pt x="440" y="0"/>
                  <a:pt x="443" y="0"/>
                </a:cubicBezTo>
                <a:lnTo>
                  <a:pt x="522" y="8"/>
                </a:lnTo>
                <a:cubicBezTo>
                  <a:pt x="525" y="8"/>
                  <a:pt x="527" y="9"/>
                  <a:pt x="530" y="10"/>
                </a:cubicBezTo>
                <a:lnTo>
                  <a:pt x="603" y="32"/>
                </a:lnTo>
                <a:cubicBezTo>
                  <a:pt x="626" y="39"/>
                  <a:pt x="638" y="63"/>
                  <a:pt x="631" y="86"/>
                </a:cubicBezTo>
                <a:cubicBezTo>
                  <a:pt x="624" y="108"/>
                  <a:pt x="600" y="121"/>
                  <a:pt x="578" y="114"/>
                </a:cubicBezTo>
                <a:lnTo>
                  <a:pt x="505" y="91"/>
                </a:lnTo>
                <a:lnTo>
                  <a:pt x="513" y="93"/>
                </a:lnTo>
                <a:lnTo>
                  <a:pt x="434" y="85"/>
                </a:lnTo>
                <a:lnTo>
                  <a:pt x="443" y="85"/>
                </a:lnTo>
                <a:lnTo>
                  <a:pt x="363" y="93"/>
                </a:lnTo>
                <a:lnTo>
                  <a:pt x="371" y="91"/>
                </a:lnTo>
                <a:lnTo>
                  <a:pt x="352" y="97"/>
                </a:lnTo>
                <a:cubicBezTo>
                  <a:pt x="330" y="104"/>
                  <a:pt x="306" y="91"/>
                  <a:pt x="299" y="69"/>
                </a:cubicBezTo>
                <a:cubicBezTo>
                  <a:pt x="292" y="46"/>
                  <a:pt x="305" y="23"/>
                  <a:pt x="327" y="16"/>
                </a:cubicBezTo>
                <a:close/>
                <a:moveTo>
                  <a:pt x="815" y="221"/>
                </a:moveTo>
                <a:lnTo>
                  <a:pt x="838" y="263"/>
                </a:lnTo>
                <a:cubicBezTo>
                  <a:pt x="839" y="266"/>
                  <a:pt x="840" y="268"/>
                  <a:pt x="841" y="271"/>
                </a:cubicBezTo>
                <a:lnTo>
                  <a:pt x="864" y="345"/>
                </a:lnTo>
                <a:cubicBezTo>
                  <a:pt x="865" y="348"/>
                  <a:pt x="866" y="350"/>
                  <a:pt x="866" y="353"/>
                </a:cubicBezTo>
                <a:lnTo>
                  <a:pt x="874" y="432"/>
                </a:lnTo>
                <a:cubicBezTo>
                  <a:pt x="874" y="435"/>
                  <a:pt x="874" y="438"/>
                  <a:pt x="874" y="441"/>
                </a:cubicBezTo>
                <a:lnTo>
                  <a:pt x="869" y="491"/>
                </a:lnTo>
                <a:cubicBezTo>
                  <a:pt x="866" y="515"/>
                  <a:pt x="845" y="532"/>
                  <a:pt x="822" y="529"/>
                </a:cubicBezTo>
                <a:cubicBezTo>
                  <a:pt x="799" y="527"/>
                  <a:pt x="782" y="506"/>
                  <a:pt x="784" y="483"/>
                </a:cubicBezTo>
                <a:lnTo>
                  <a:pt x="789" y="432"/>
                </a:lnTo>
                <a:lnTo>
                  <a:pt x="789" y="441"/>
                </a:lnTo>
                <a:lnTo>
                  <a:pt x="781" y="362"/>
                </a:lnTo>
                <a:lnTo>
                  <a:pt x="783" y="370"/>
                </a:lnTo>
                <a:lnTo>
                  <a:pt x="760" y="296"/>
                </a:lnTo>
                <a:lnTo>
                  <a:pt x="763" y="304"/>
                </a:lnTo>
                <a:lnTo>
                  <a:pt x="740" y="261"/>
                </a:lnTo>
                <a:cubicBezTo>
                  <a:pt x="729" y="240"/>
                  <a:pt x="737" y="214"/>
                  <a:pt x="757" y="203"/>
                </a:cubicBezTo>
                <a:cubicBezTo>
                  <a:pt x="778" y="192"/>
                  <a:pt x="804" y="200"/>
                  <a:pt x="815" y="221"/>
                </a:cubicBezTo>
                <a:close/>
                <a:moveTo>
                  <a:pt x="750" y="741"/>
                </a:moveTo>
                <a:lnTo>
                  <a:pt x="749" y="742"/>
                </a:lnTo>
                <a:cubicBezTo>
                  <a:pt x="748" y="744"/>
                  <a:pt x="746" y="745"/>
                  <a:pt x="744" y="747"/>
                </a:cubicBezTo>
                <a:lnTo>
                  <a:pt x="686" y="796"/>
                </a:lnTo>
                <a:cubicBezTo>
                  <a:pt x="684" y="798"/>
                  <a:pt x="681" y="800"/>
                  <a:pt x="679" y="801"/>
                </a:cubicBezTo>
                <a:lnTo>
                  <a:pt x="612" y="837"/>
                </a:lnTo>
                <a:cubicBezTo>
                  <a:pt x="609" y="838"/>
                  <a:pt x="607" y="839"/>
                  <a:pt x="604" y="840"/>
                </a:cubicBezTo>
                <a:lnTo>
                  <a:pt x="530" y="863"/>
                </a:lnTo>
                <a:cubicBezTo>
                  <a:pt x="527" y="864"/>
                  <a:pt x="525" y="865"/>
                  <a:pt x="522" y="865"/>
                </a:cubicBezTo>
                <a:lnTo>
                  <a:pt x="497" y="867"/>
                </a:lnTo>
                <a:lnTo>
                  <a:pt x="497" y="867"/>
                </a:lnTo>
                <a:cubicBezTo>
                  <a:pt x="473" y="870"/>
                  <a:pt x="452" y="853"/>
                  <a:pt x="450" y="829"/>
                </a:cubicBezTo>
                <a:cubicBezTo>
                  <a:pt x="448" y="806"/>
                  <a:pt x="465" y="785"/>
                  <a:pt x="488" y="783"/>
                </a:cubicBezTo>
                <a:lnTo>
                  <a:pt x="513" y="780"/>
                </a:lnTo>
                <a:lnTo>
                  <a:pt x="505" y="782"/>
                </a:lnTo>
                <a:lnTo>
                  <a:pt x="579" y="759"/>
                </a:lnTo>
                <a:lnTo>
                  <a:pt x="571" y="762"/>
                </a:lnTo>
                <a:lnTo>
                  <a:pt x="638" y="726"/>
                </a:lnTo>
                <a:lnTo>
                  <a:pt x="631" y="731"/>
                </a:lnTo>
                <a:lnTo>
                  <a:pt x="689" y="682"/>
                </a:lnTo>
                <a:lnTo>
                  <a:pt x="684" y="687"/>
                </a:lnTo>
                <a:lnTo>
                  <a:pt x="685" y="686"/>
                </a:lnTo>
                <a:cubicBezTo>
                  <a:pt x="700" y="668"/>
                  <a:pt x="726" y="665"/>
                  <a:pt x="745" y="680"/>
                </a:cubicBezTo>
                <a:cubicBezTo>
                  <a:pt x="763" y="696"/>
                  <a:pt x="765" y="722"/>
                  <a:pt x="750" y="741"/>
                </a:cubicBezTo>
                <a:close/>
                <a:moveTo>
                  <a:pt x="226" y="816"/>
                </a:moveTo>
                <a:lnTo>
                  <a:pt x="198" y="801"/>
                </a:lnTo>
                <a:cubicBezTo>
                  <a:pt x="196" y="800"/>
                  <a:pt x="193" y="798"/>
                  <a:pt x="191" y="796"/>
                </a:cubicBezTo>
                <a:lnTo>
                  <a:pt x="132" y="747"/>
                </a:lnTo>
                <a:cubicBezTo>
                  <a:pt x="130" y="746"/>
                  <a:pt x="128" y="744"/>
                  <a:pt x="127" y="742"/>
                </a:cubicBezTo>
                <a:lnTo>
                  <a:pt x="79" y="684"/>
                </a:lnTo>
                <a:cubicBezTo>
                  <a:pt x="77" y="681"/>
                  <a:pt x="75" y="679"/>
                  <a:pt x="74" y="677"/>
                </a:cubicBezTo>
                <a:lnTo>
                  <a:pt x="40" y="613"/>
                </a:lnTo>
                <a:cubicBezTo>
                  <a:pt x="28" y="592"/>
                  <a:pt x="36" y="566"/>
                  <a:pt x="57" y="555"/>
                </a:cubicBezTo>
                <a:cubicBezTo>
                  <a:pt x="78" y="544"/>
                  <a:pt x="104" y="552"/>
                  <a:pt x="115" y="572"/>
                </a:cubicBezTo>
                <a:lnTo>
                  <a:pt x="149" y="636"/>
                </a:lnTo>
                <a:lnTo>
                  <a:pt x="144" y="629"/>
                </a:lnTo>
                <a:lnTo>
                  <a:pt x="192" y="687"/>
                </a:lnTo>
                <a:lnTo>
                  <a:pt x="187" y="682"/>
                </a:lnTo>
                <a:lnTo>
                  <a:pt x="246" y="731"/>
                </a:lnTo>
                <a:lnTo>
                  <a:pt x="239" y="726"/>
                </a:lnTo>
                <a:lnTo>
                  <a:pt x="266" y="741"/>
                </a:lnTo>
                <a:cubicBezTo>
                  <a:pt x="287" y="752"/>
                  <a:pt x="295" y="778"/>
                  <a:pt x="283" y="799"/>
                </a:cubicBezTo>
                <a:cubicBezTo>
                  <a:pt x="272" y="820"/>
                  <a:pt x="246" y="827"/>
                  <a:pt x="226" y="816"/>
                </a:cubicBezTo>
                <a:close/>
              </a:path>
            </a:pathLst>
          </a:custGeom>
          <a:solidFill>
            <a:srgbClr val="C00000"/>
          </a:solidFill>
          <a:ln w="1588" cap="flat">
            <a:solidFill>
              <a:srgbClr val="C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Freeform 140">
            <a:extLst>
              <a:ext uri="{FF2B5EF4-FFF2-40B4-BE49-F238E27FC236}">
                <a16:creationId xmlns:a16="http://schemas.microsoft.com/office/drawing/2014/main" id="{38FA047C-3BA8-4B23-92FE-EF9433DCE06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83496" y="2596037"/>
            <a:ext cx="240674" cy="239941"/>
          </a:xfrm>
          <a:custGeom>
            <a:avLst/>
            <a:gdLst>
              <a:gd name="T0" fmla="*/ 10 w 874"/>
              <a:gd name="T1" fmla="*/ 353 h 870"/>
              <a:gd name="T2" fmla="*/ 35 w 874"/>
              <a:gd name="T3" fmla="*/ 271 h 870"/>
              <a:gd name="T4" fmla="*/ 74 w 874"/>
              <a:gd name="T5" fmla="*/ 196 h 870"/>
              <a:gd name="T6" fmla="*/ 97 w 874"/>
              <a:gd name="T7" fmla="*/ 167 h 870"/>
              <a:gd name="T8" fmla="*/ 163 w 874"/>
              <a:gd name="T9" fmla="*/ 221 h 870"/>
              <a:gd name="T10" fmla="*/ 144 w 874"/>
              <a:gd name="T11" fmla="*/ 244 h 870"/>
              <a:gd name="T12" fmla="*/ 113 w 874"/>
              <a:gd name="T13" fmla="*/ 304 h 870"/>
              <a:gd name="T14" fmla="*/ 93 w 874"/>
              <a:gd name="T15" fmla="*/ 370 h 870"/>
              <a:gd name="T16" fmla="*/ 88 w 874"/>
              <a:gd name="T17" fmla="*/ 435 h 870"/>
              <a:gd name="T18" fmla="*/ 3 w 874"/>
              <a:gd name="T19" fmla="*/ 426 h 870"/>
              <a:gd name="T20" fmla="*/ 346 w 874"/>
              <a:gd name="T21" fmla="*/ 10 h 870"/>
              <a:gd name="T22" fmla="*/ 434 w 874"/>
              <a:gd name="T23" fmla="*/ 0 h 870"/>
              <a:gd name="T24" fmla="*/ 522 w 874"/>
              <a:gd name="T25" fmla="*/ 8 h 870"/>
              <a:gd name="T26" fmla="*/ 603 w 874"/>
              <a:gd name="T27" fmla="*/ 32 h 870"/>
              <a:gd name="T28" fmla="*/ 578 w 874"/>
              <a:gd name="T29" fmla="*/ 114 h 870"/>
              <a:gd name="T30" fmla="*/ 513 w 874"/>
              <a:gd name="T31" fmla="*/ 93 h 870"/>
              <a:gd name="T32" fmla="*/ 443 w 874"/>
              <a:gd name="T33" fmla="*/ 85 h 870"/>
              <a:gd name="T34" fmla="*/ 371 w 874"/>
              <a:gd name="T35" fmla="*/ 91 h 870"/>
              <a:gd name="T36" fmla="*/ 299 w 874"/>
              <a:gd name="T37" fmla="*/ 69 h 870"/>
              <a:gd name="T38" fmla="*/ 815 w 874"/>
              <a:gd name="T39" fmla="*/ 221 h 870"/>
              <a:gd name="T40" fmla="*/ 841 w 874"/>
              <a:gd name="T41" fmla="*/ 271 h 870"/>
              <a:gd name="T42" fmla="*/ 866 w 874"/>
              <a:gd name="T43" fmla="*/ 353 h 870"/>
              <a:gd name="T44" fmla="*/ 874 w 874"/>
              <a:gd name="T45" fmla="*/ 441 h 870"/>
              <a:gd name="T46" fmla="*/ 822 w 874"/>
              <a:gd name="T47" fmla="*/ 529 h 870"/>
              <a:gd name="T48" fmla="*/ 789 w 874"/>
              <a:gd name="T49" fmla="*/ 432 h 870"/>
              <a:gd name="T50" fmla="*/ 781 w 874"/>
              <a:gd name="T51" fmla="*/ 362 h 870"/>
              <a:gd name="T52" fmla="*/ 760 w 874"/>
              <a:gd name="T53" fmla="*/ 296 h 870"/>
              <a:gd name="T54" fmla="*/ 740 w 874"/>
              <a:gd name="T55" fmla="*/ 261 h 870"/>
              <a:gd name="T56" fmla="*/ 815 w 874"/>
              <a:gd name="T57" fmla="*/ 221 h 870"/>
              <a:gd name="T58" fmla="*/ 749 w 874"/>
              <a:gd name="T59" fmla="*/ 742 h 870"/>
              <a:gd name="T60" fmla="*/ 686 w 874"/>
              <a:gd name="T61" fmla="*/ 796 h 870"/>
              <a:gd name="T62" fmla="*/ 612 w 874"/>
              <a:gd name="T63" fmla="*/ 837 h 870"/>
              <a:gd name="T64" fmla="*/ 530 w 874"/>
              <a:gd name="T65" fmla="*/ 863 h 870"/>
              <a:gd name="T66" fmla="*/ 497 w 874"/>
              <a:gd name="T67" fmla="*/ 867 h 870"/>
              <a:gd name="T68" fmla="*/ 450 w 874"/>
              <a:gd name="T69" fmla="*/ 829 h 870"/>
              <a:gd name="T70" fmla="*/ 513 w 874"/>
              <a:gd name="T71" fmla="*/ 780 h 870"/>
              <a:gd name="T72" fmla="*/ 579 w 874"/>
              <a:gd name="T73" fmla="*/ 759 h 870"/>
              <a:gd name="T74" fmla="*/ 638 w 874"/>
              <a:gd name="T75" fmla="*/ 726 h 870"/>
              <a:gd name="T76" fmla="*/ 689 w 874"/>
              <a:gd name="T77" fmla="*/ 682 h 870"/>
              <a:gd name="T78" fmla="*/ 685 w 874"/>
              <a:gd name="T79" fmla="*/ 686 h 870"/>
              <a:gd name="T80" fmla="*/ 750 w 874"/>
              <a:gd name="T81" fmla="*/ 741 h 870"/>
              <a:gd name="T82" fmla="*/ 198 w 874"/>
              <a:gd name="T83" fmla="*/ 801 h 870"/>
              <a:gd name="T84" fmla="*/ 132 w 874"/>
              <a:gd name="T85" fmla="*/ 747 h 870"/>
              <a:gd name="T86" fmla="*/ 79 w 874"/>
              <a:gd name="T87" fmla="*/ 684 h 870"/>
              <a:gd name="T88" fmla="*/ 40 w 874"/>
              <a:gd name="T89" fmla="*/ 613 h 870"/>
              <a:gd name="T90" fmla="*/ 115 w 874"/>
              <a:gd name="T91" fmla="*/ 572 h 870"/>
              <a:gd name="T92" fmla="*/ 144 w 874"/>
              <a:gd name="T93" fmla="*/ 629 h 870"/>
              <a:gd name="T94" fmla="*/ 187 w 874"/>
              <a:gd name="T95" fmla="*/ 682 h 870"/>
              <a:gd name="T96" fmla="*/ 239 w 874"/>
              <a:gd name="T97" fmla="*/ 726 h 870"/>
              <a:gd name="T98" fmla="*/ 283 w 874"/>
              <a:gd name="T99" fmla="*/ 79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4" h="870">
                <a:moveTo>
                  <a:pt x="3" y="426"/>
                </a:moveTo>
                <a:lnTo>
                  <a:pt x="10" y="353"/>
                </a:lnTo>
                <a:cubicBezTo>
                  <a:pt x="10" y="350"/>
                  <a:pt x="11" y="348"/>
                  <a:pt x="12" y="345"/>
                </a:cubicBezTo>
                <a:lnTo>
                  <a:pt x="35" y="271"/>
                </a:lnTo>
                <a:cubicBezTo>
                  <a:pt x="36" y="268"/>
                  <a:pt x="37" y="266"/>
                  <a:pt x="38" y="263"/>
                </a:cubicBezTo>
                <a:lnTo>
                  <a:pt x="74" y="196"/>
                </a:lnTo>
                <a:cubicBezTo>
                  <a:pt x="75" y="194"/>
                  <a:pt x="77" y="191"/>
                  <a:pt x="79" y="189"/>
                </a:cubicBezTo>
                <a:lnTo>
                  <a:pt x="97" y="167"/>
                </a:lnTo>
                <a:cubicBezTo>
                  <a:pt x="112" y="149"/>
                  <a:pt x="139" y="146"/>
                  <a:pt x="157" y="161"/>
                </a:cubicBezTo>
                <a:cubicBezTo>
                  <a:pt x="175" y="176"/>
                  <a:pt x="178" y="203"/>
                  <a:pt x="163" y="221"/>
                </a:cubicBezTo>
                <a:lnTo>
                  <a:pt x="163" y="221"/>
                </a:lnTo>
                <a:lnTo>
                  <a:pt x="144" y="244"/>
                </a:lnTo>
                <a:lnTo>
                  <a:pt x="149" y="237"/>
                </a:lnTo>
                <a:lnTo>
                  <a:pt x="113" y="304"/>
                </a:lnTo>
                <a:lnTo>
                  <a:pt x="116" y="296"/>
                </a:lnTo>
                <a:lnTo>
                  <a:pt x="93" y="370"/>
                </a:lnTo>
                <a:lnTo>
                  <a:pt x="95" y="362"/>
                </a:lnTo>
                <a:lnTo>
                  <a:pt x="88" y="435"/>
                </a:lnTo>
                <a:cubicBezTo>
                  <a:pt x="85" y="458"/>
                  <a:pt x="64" y="475"/>
                  <a:pt x="41" y="473"/>
                </a:cubicBezTo>
                <a:cubicBezTo>
                  <a:pt x="17" y="471"/>
                  <a:pt x="0" y="450"/>
                  <a:pt x="3" y="426"/>
                </a:cubicBezTo>
                <a:close/>
                <a:moveTo>
                  <a:pt x="327" y="16"/>
                </a:moveTo>
                <a:lnTo>
                  <a:pt x="346" y="10"/>
                </a:lnTo>
                <a:cubicBezTo>
                  <a:pt x="349" y="9"/>
                  <a:pt x="351" y="8"/>
                  <a:pt x="354" y="8"/>
                </a:cubicBezTo>
                <a:lnTo>
                  <a:pt x="434" y="0"/>
                </a:lnTo>
                <a:cubicBezTo>
                  <a:pt x="437" y="0"/>
                  <a:pt x="440" y="0"/>
                  <a:pt x="443" y="0"/>
                </a:cubicBezTo>
                <a:lnTo>
                  <a:pt x="522" y="8"/>
                </a:lnTo>
                <a:cubicBezTo>
                  <a:pt x="525" y="8"/>
                  <a:pt x="527" y="9"/>
                  <a:pt x="530" y="10"/>
                </a:cubicBezTo>
                <a:lnTo>
                  <a:pt x="603" y="32"/>
                </a:lnTo>
                <a:cubicBezTo>
                  <a:pt x="626" y="39"/>
                  <a:pt x="638" y="63"/>
                  <a:pt x="631" y="86"/>
                </a:cubicBezTo>
                <a:cubicBezTo>
                  <a:pt x="624" y="108"/>
                  <a:pt x="600" y="121"/>
                  <a:pt x="578" y="114"/>
                </a:cubicBezTo>
                <a:lnTo>
                  <a:pt x="505" y="91"/>
                </a:lnTo>
                <a:lnTo>
                  <a:pt x="513" y="93"/>
                </a:lnTo>
                <a:lnTo>
                  <a:pt x="434" y="85"/>
                </a:lnTo>
                <a:lnTo>
                  <a:pt x="443" y="85"/>
                </a:lnTo>
                <a:lnTo>
                  <a:pt x="363" y="93"/>
                </a:lnTo>
                <a:lnTo>
                  <a:pt x="371" y="91"/>
                </a:lnTo>
                <a:lnTo>
                  <a:pt x="352" y="97"/>
                </a:lnTo>
                <a:cubicBezTo>
                  <a:pt x="330" y="104"/>
                  <a:pt x="306" y="91"/>
                  <a:pt x="299" y="69"/>
                </a:cubicBezTo>
                <a:cubicBezTo>
                  <a:pt x="292" y="46"/>
                  <a:pt x="305" y="23"/>
                  <a:pt x="327" y="16"/>
                </a:cubicBezTo>
                <a:close/>
                <a:moveTo>
                  <a:pt x="815" y="221"/>
                </a:moveTo>
                <a:lnTo>
                  <a:pt x="838" y="263"/>
                </a:lnTo>
                <a:cubicBezTo>
                  <a:pt x="839" y="266"/>
                  <a:pt x="840" y="268"/>
                  <a:pt x="841" y="271"/>
                </a:cubicBezTo>
                <a:lnTo>
                  <a:pt x="864" y="345"/>
                </a:lnTo>
                <a:cubicBezTo>
                  <a:pt x="865" y="348"/>
                  <a:pt x="866" y="350"/>
                  <a:pt x="866" y="353"/>
                </a:cubicBezTo>
                <a:lnTo>
                  <a:pt x="874" y="432"/>
                </a:lnTo>
                <a:cubicBezTo>
                  <a:pt x="874" y="435"/>
                  <a:pt x="874" y="438"/>
                  <a:pt x="874" y="441"/>
                </a:cubicBezTo>
                <a:lnTo>
                  <a:pt x="869" y="491"/>
                </a:lnTo>
                <a:cubicBezTo>
                  <a:pt x="866" y="515"/>
                  <a:pt x="845" y="532"/>
                  <a:pt x="822" y="529"/>
                </a:cubicBezTo>
                <a:cubicBezTo>
                  <a:pt x="799" y="527"/>
                  <a:pt x="782" y="506"/>
                  <a:pt x="784" y="483"/>
                </a:cubicBezTo>
                <a:lnTo>
                  <a:pt x="789" y="432"/>
                </a:lnTo>
                <a:lnTo>
                  <a:pt x="789" y="441"/>
                </a:lnTo>
                <a:lnTo>
                  <a:pt x="781" y="362"/>
                </a:lnTo>
                <a:lnTo>
                  <a:pt x="783" y="370"/>
                </a:lnTo>
                <a:lnTo>
                  <a:pt x="760" y="296"/>
                </a:lnTo>
                <a:lnTo>
                  <a:pt x="763" y="304"/>
                </a:lnTo>
                <a:lnTo>
                  <a:pt x="740" y="261"/>
                </a:lnTo>
                <a:cubicBezTo>
                  <a:pt x="729" y="240"/>
                  <a:pt x="737" y="214"/>
                  <a:pt x="757" y="203"/>
                </a:cubicBezTo>
                <a:cubicBezTo>
                  <a:pt x="778" y="192"/>
                  <a:pt x="804" y="200"/>
                  <a:pt x="815" y="221"/>
                </a:cubicBezTo>
                <a:close/>
                <a:moveTo>
                  <a:pt x="750" y="741"/>
                </a:moveTo>
                <a:lnTo>
                  <a:pt x="749" y="742"/>
                </a:lnTo>
                <a:cubicBezTo>
                  <a:pt x="748" y="744"/>
                  <a:pt x="746" y="745"/>
                  <a:pt x="744" y="747"/>
                </a:cubicBezTo>
                <a:lnTo>
                  <a:pt x="686" y="796"/>
                </a:lnTo>
                <a:cubicBezTo>
                  <a:pt x="684" y="798"/>
                  <a:pt x="681" y="800"/>
                  <a:pt x="679" y="801"/>
                </a:cubicBezTo>
                <a:lnTo>
                  <a:pt x="612" y="837"/>
                </a:lnTo>
                <a:cubicBezTo>
                  <a:pt x="609" y="838"/>
                  <a:pt x="607" y="839"/>
                  <a:pt x="604" y="840"/>
                </a:cubicBezTo>
                <a:lnTo>
                  <a:pt x="530" y="863"/>
                </a:lnTo>
                <a:cubicBezTo>
                  <a:pt x="527" y="864"/>
                  <a:pt x="525" y="865"/>
                  <a:pt x="522" y="865"/>
                </a:cubicBezTo>
                <a:lnTo>
                  <a:pt x="497" y="867"/>
                </a:lnTo>
                <a:lnTo>
                  <a:pt x="497" y="867"/>
                </a:lnTo>
                <a:cubicBezTo>
                  <a:pt x="473" y="870"/>
                  <a:pt x="452" y="853"/>
                  <a:pt x="450" y="829"/>
                </a:cubicBezTo>
                <a:cubicBezTo>
                  <a:pt x="448" y="806"/>
                  <a:pt x="465" y="785"/>
                  <a:pt x="488" y="783"/>
                </a:cubicBezTo>
                <a:lnTo>
                  <a:pt x="513" y="780"/>
                </a:lnTo>
                <a:lnTo>
                  <a:pt x="505" y="782"/>
                </a:lnTo>
                <a:lnTo>
                  <a:pt x="579" y="759"/>
                </a:lnTo>
                <a:lnTo>
                  <a:pt x="571" y="762"/>
                </a:lnTo>
                <a:lnTo>
                  <a:pt x="638" y="726"/>
                </a:lnTo>
                <a:lnTo>
                  <a:pt x="631" y="731"/>
                </a:lnTo>
                <a:lnTo>
                  <a:pt x="689" y="682"/>
                </a:lnTo>
                <a:lnTo>
                  <a:pt x="684" y="687"/>
                </a:lnTo>
                <a:lnTo>
                  <a:pt x="685" y="686"/>
                </a:lnTo>
                <a:cubicBezTo>
                  <a:pt x="700" y="668"/>
                  <a:pt x="726" y="665"/>
                  <a:pt x="745" y="680"/>
                </a:cubicBezTo>
                <a:cubicBezTo>
                  <a:pt x="763" y="696"/>
                  <a:pt x="765" y="722"/>
                  <a:pt x="750" y="741"/>
                </a:cubicBezTo>
                <a:close/>
                <a:moveTo>
                  <a:pt x="226" y="816"/>
                </a:moveTo>
                <a:lnTo>
                  <a:pt x="198" y="801"/>
                </a:lnTo>
                <a:cubicBezTo>
                  <a:pt x="196" y="800"/>
                  <a:pt x="193" y="798"/>
                  <a:pt x="191" y="796"/>
                </a:cubicBezTo>
                <a:lnTo>
                  <a:pt x="132" y="747"/>
                </a:lnTo>
                <a:cubicBezTo>
                  <a:pt x="130" y="746"/>
                  <a:pt x="128" y="744"/>
                  <a:pt x="127" y="742"/>
                </a:cubicBezTo>
                <a:lnTo>
                  <a:pt x="79" y="684"/>
                </a:lnTo>
                <a:cubicBezTo>
                  <a:pt x="77" y="681"/>
                  <a:pt x="75" y="679"/>
                  <a:pt x="74" y="677"/>
                </a:cubicBezTo>
                <a:lnTo>
                  <a:pt x="40" y="613"/>
                </a:lnTo>
                <a:cubicBezTo>
                  <a:pt x="28" y="592"/>
                  <a:pt x="36" y="566"/>
                  <a:pt x="57" y="555"/>
                </a:cubicBezTo>
                <a:cubicBezTo>
                  <a:pt x="78" y="544"/>
                  <a:pt x="104" y="552"/>
                  <a:pt x="115" y="572"/>
                </a:cubicBezTo>
                <a:lnTo>
                  <a:pt x="149" y="636"/>
                </a:lnTo>
                <a:lnTo>
                  <a:pt x="144" y="629"/>
                </a:lnTo>
                <a:lnTo>
                  <a:pt x="192" y="687"/>
                </a:lnTo>
                <a:lnTo>
                  <a:pt x="187" y="682"/>
                </a:lnTo>
                <a:lnTo>
                  <a:pt x="246" y="731"/>
                </a:lnTo>
                <a:lnTo>
                  <a:pt x="239" y="726"/>
                </a:lnTo>
                <a:lnTo>
                  <a:pt x="266" y="741"/>
                </a:lnTo>
                <a:cubicBezTo>
                  <a:pt x="287" y="752"/>
                  <a:pt x="295" y="778"/>
                  <a:pt x="283" y="799"/>
                </a:cubicBezTo>
                <a:cubicBezTo>
                  <a:pt x="272" y="820"/>
                  <a:pt x="246" y="827"/>
                  <a:pt x="226" y="816"/>
                </a:cubicBezTo>
                <a:close/>
              </a:path>
            </a:pathLst>
          </a:custGeom>
          <a:solidFill>
            <a:srgbClr val="C00000"/>
          </a:solidFill>
          <a:ln w="1588" cap="flat">
            <a:solidFill>
              <a:srgbClr val="C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4838929F-FA4D-4539-B4E0-9E03A84256C5}"/>
              </a:ext>
            </a:extLst>
          </p:cNvPr>
          <p:cNvSpPr txBox="1"/>
          <p:nvPr/>
        </p:nvSpPr>
        <p:spPr>
          <a:xfrm>
            <a:off x="434339" y="3157290"/>
            <a:ext cx="193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6-Mic Array</a:t>
            </a:r>
            <a:endParaRPr lang="zh-CN" altLang="en-US" sz="1500" b="1" dirty="0"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508FD85E-CE44-4421-B080-13778A575895}"/>
              </a:ext>
            </a:extLst>
          </p:cNvPr>
          <p:cNvSpPr txBox="1"/>
          <p:nvPr/>
        </p:nvSpPr>
        <p:spPr>
          <a:xfrm>
            <a:off x="2439511" y="3157678"/>
            <a:ext cx="1869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4-Mic Array</a:t>
            </a:r>
            <a:endParaRPr lang="zh-CN" altLang="en-US" sz="1500" b="1" dirty="0"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75011915-FD18-4BC3-A13C-3F7A644D9538}"/>
              </a:ext>
            </a:extLst>
          </p:cNvPr>
          <p:cNvSpPr txBox="1"/>
          <p:nvPr/>
        </p:nvSpPr>
        <p:spPr>
          <a:xfrm>
            <a:off x="369125" y="1003358"/>
            <a:ext cx="4004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Microphone Array</a:t>
            </a:r>
            <a:endParaRPr lang="zh-CN" altLang="en-US" sz="2400" b="1" dirty="0"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196" name="图片 3195">
            <a:extLst>
              <a:ext uri="{FF2B5EF4-FFF2-40B4-BE49-F238E27FC236}">
                <a16:creationId xmlns:a16="http://schemas.microsoft.com/office/drawing/2014/main" id="{8AC35EED-92CE-4E09-8851-F0CFB7D4A9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992" b="17454"/>
          <a:stretch/>
        </p:blipFill>
        <p:spPr>
          <a:xfrm>
            <a:off x="9530984" y="1465023"/>
            <a:ext cx="2187375" cy="1692268"/>
          </a:xfrm>
          <a:prstGeom prst="rect">
            <a:avLst/>
          </a:prstGeom>
        </p:spPr>
      </p:pic>
      <p:sp>
        <p:nvSpPr>
          <p:cNvPr id="210" name="文本框 209">
            <a:extLst>
              <a:ext uri="{FF2B5EF4-FFF2-40B4-BE49-F238E27FC236}">
                <a16:creationId xmlns:a16="http://schemas.microsoft.com/office/drawing/2014/main" id="{61AF4AF9-01C1-47D6-A0F0-047D87914292}"/>
              </a:ext>
            </a:extLst>
          </p:cNvPr>
          <p:cNvSpPr txBox="1"/>
          <p:nvPr/>
        </p:nvSpPr>
        <p:spPr>
          <a:xfrm>
            <a:off x="9447069" y="3178920"/>
            <a:ext cx="2348889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5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DJI mini 2 Quadcopter</a:t>
            </a:r>
            <a:endParaRPr lang="zh-CN" altLang="en-US" sz="1500" b="1" dirty="0"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197" name="图片 3196">
            <a:extLst>
              <a:ext uri="{FF2B5EF4-FFF2-40B4-BE49-F238E27FC236}">
                <a16:creationId xmlns:a16="http://schemas.microsoft.com/office/drawing/2014/main" id="{EDF0EEB9-74C4-4903-999A-B193B4329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534" y="3976964"/>
            <a:ext cx="3928108" cy="2216363"/>
          </a:xfrm>
          <a:prstGeom prst="rect">
            <a:avLst/>
          </a:prstGeom>
        </p:spPr>
      </p:pic>
      <p:pic>
        <p:nvPicPr>
          <p:cNvPr id="3199" name="图片 3198">
            <a:extLst>
              <a:ext uri="{FF2B5EF4-FFF2-40B4-BE49-F238E27FC236}">
                <a16:creationId xmlns:a16="http://schemas.microsoft.com/office/drawing/2014/main" id="{8BAE3111-7ADA-4207-8F37-F85069F6E3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9350" y="3960240"/>
            <a:ext cx="1864326" cy="2216364"/>
          </a:xfrm>
          <a:prstGeom prst="rect">
            <a:avLst/>
          </a:prstGeom>
        </p:spPr>
      </p:pic>
      <p:pic>
        <p:nvPicPr>
          <p:cNvPr id="3201" name="图片 3200">
            <a:extLst>
              <a:ext uri="{FF2B5EF4-FFF2-40B4-BE49-F238E27FC236}">
                <a16:creationId xmlns:a16="http://schemas.microsoft.com/office/drawing/2014/main" id="{54EFB6CD-04CE-4DA2-99FE-584F2078BC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2826" y="5038805"/>
            <a:ext cx="241200" cy="241200"/>
          </a:xfrm>
          <a:prstGeom prst="rect">
            <a:avLst/>
          </a:prstGeom>
        </p:spPr>
      </p:pic>
      <p:cxnSp>
        <p:nvCxnSpPr>
          <p:cNvPr id="3203" name="直接箭头连接符 3202">
            <a:extLst>
              <a:ext uri="{FF2B5EF4-FFF2-40B4-BE49-F238E27FC236}">
                <a16:creationId xmlns:a16="http://schemas.microsoft.com/office/drawing/2014/main" id="{CE5C1688-F900-41F1-89F8-06E7218D6FD1}"/>
              </a:ext>
            </a:extLst>
          </p:cNvPr>
          <p:cNvCxnSpPr>
            <a:cxnSpLocks/>
            <a:stCxn id="3201" idx="0"/>
            <a:endCxn id="160" idx="3"/>
          </p:cNvCxnSpPr>
          <p:nvPr/>
        </p:nvCxnSpPr>
        <p:spPr>
          <a:xfrm flipH="1" flipV="1">
            <a:off x="4373880" y="2317121"/>
            <a:ext cx="689546" cy="2721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图片 218">
            <a:extLst>
              <a:ext uri="{FF2B5EF4-FFF2-40B4-BE49-F238E27FC236}">
                <a16:creationId xmlns:a16="http://schemas.microsoft.com/office/drawing/2014/main" id="{DBEA1050-4AE2-4C56-8E2D-9953DC9F2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3804" y="4114388"/>
            <a:ext cx="241200" cy="241200"/>
          </a:xfrm>
          <a:prstGeom prst="rect">
            <a:avLst/>
          </a:prstGeom>
        </p:spPr>
      </p:pic>
      <p:cxnSp>
        <p:nvCxnSpPr>
          <p:cNvPr id="220" name="直接箭头连接符 219">
            <a:extLst>
              <a:ext uri="{FF2B5EF4-FFF2-40B4-BE49-F238E27FC236}">
                <a16:creationId xmlns:a16="http://schemas.microsoft.com/office/drawing/2014/main" id="{AE4E3AD3-DE2E-4106-BEAB-B8C345F3B2BD}"/>
              </a:ext>
            </a:extLst>
          </p:cNvPr>
          <p:cNvCxnSpPr>
            <a:cxnSpLocks/>
            <a:stCxn id="219" idx="0"/>
            <a:endCxn id="148" idx="2"/>
          </p:cNvCxnSpPr>
          <p:nvPr/>
        </p:nvCxnSpPr>
        <p:spPr>
          <a:xfrm flipH="1" flipV="1">
            <a:off x="6775962" y="3616602"/>
            <a:ext cx="8442" cy="4977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图片 222">
            <a:extLst>
              <a:ext uri="{FF2B5EF4-FFF2-40B4-BE49-F238E27FC236}">
                <a16:creationId xmlns:a16="http://schemas.microsoft.com/office/drawing/2014/main" id="{FF798977-038D-4BBC-9A2F-557065C1DA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7141" y="4277162"/>
            <a:ext cx="241200" cy="241200"/>
          </a:xfrm>
          <a:prstGeom prst="rect">
            <a:avLst/>
          </a:prstGeom>
        </p:spPr>
      </p:pic>
      <p:pic>
        <p:nvPicPr>
          <p:cNvPr id="224" name="图片 223">
            <a:extLst>
              <a:ext uri="{FF2B5EF4-FFF2-40B4-BE49-F238E27FC236}">
                <a16:creationId xmlns:a16="http://schemas.microsoft.com/office/drawing/2014/main" id="{08F5ED66-07AF-4EDB-A48F-F5E1CC223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5037" y="4430838"/>
            <a:ext cx="241200" cy="241200"/>
          </a:xfrm>
          <a:prstGeom prst="rect">
            <a:avLst/>
          </a:prstGeom>
        </p:spPr>
      </p:pic>
      <p:cxnSp>
        <p:nvCxnSpPr>
          <p:cNvPr id="225" name="直接箭头连接符 224">
            <a:extLst>
              <a:ext uri="{FF2B5EF4-FFF2-40B4-BE49-F238E27FC236}">
                <a16:creationId xmlns:a16="http://schemas.microsoft.com/office/drawing/2014/main" id="{0D22E7C4-A88A-4934-BBDF-0A7A8FC3F2C2}"/>
              </a:ext>
            </a:extLst>
          </p:cNvPr>
          <p:cNvCxnSpPr>
            <a:cxnSpLocks/>
            <a:stCxn id="223" idx="3"/>
            <a:endCxn id="148" idx="2"/>
          </p:cNvCxnSpPr>
          <p:nvPr/>
        </p:nvCxnSpPr>
        <p:spPr>
          <a:xfrm flipV="1">
            <a:off x="5148341" y="3616602"/>
            <a:ext cx="1627621" cy="781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94DC636F-2132-40C0-91BE-B52D1A243AF0}"/>
              </a:ext>
            </a:extLst>
          </p:cNvPr>
          <p:cNvCxnSpPr>
            <a:cxnSpLocks/>
            <a:stCxn id="224" idx="0"/>
            <a:endCxn id="148" idx="2"/>
          </p:cNvCxnSpPr>
          <p:nvPr/>
        </p:nvCxnSpPr>
        <p:spPr>
          <a:xfrm flipH="1" flipV="1">
            <a:off x="6775962" y="3616602"/>
            <a:ext cx="1729675" cy="814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箭头连接符 231">
            <a:extLst>
              <a:ext uri="{FF2B5EF4-FFF2-40B4-BE49-F238E27FC236}">
                <a16:creationId xmlns:a16="http://schemas.microsoft.com/office/drawing/2014/main" id="{F6589913-0B3E-4D20-9EAD-484B70BAAB25}"/>
              </a:ext>
            </a:extLst>
          </p:cNvPr>
          <p:cNvCxnSpPr>
            <a:cxnSpLocks/>
          </p:cNvCxnSpPr>
          <p:nvPr/>
        </p:nvCxnSpPr>
        <p:spPr>
          <a:xfrm>
            <a:off x="8234363" y="5062620"/>
            <a:ext cx="14549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文本框 236">
            <a:extLst>
              <a:ext uri="{FF2B5EF4-FFF2-40B4-BE49-F238E27FC236}">
                <a16:creationId xmlns:a16="http://schemas.microsoft.com/office/drawing/2014/main" id="{F073200C-D27B-40B6-AF08-92CA285DD350}"/>
              </a:ext>
            </a:extLst>
          </p:cNvPr>
          <p:cNvSpPr txBox="1"/>
          <p:nvPr/>
        </p:nvSpPr>
        <p:spPr>
          <a:xfrm>
            <a:off x="9447069" y="6207601"/>
            <a:ext cx="2348889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5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Distance Marker</a:t>
            </a:r>
            <a:endParaRPr lang="zh-CN" altLang="en-US" sz="1500" b="1" dirty="0"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244" name="矩形 3243">
            <a:extLst>
              <a:ext uri="{FF2B5EF4-FFF2-40B4-BE49-F238E27FC236}">
                <a16:creationId xmlns:a16="http://schemas.microsoft.com/office/drawing/2014/main" id="{9862F85C-3D5A-40F3-884B-2FC69371005F}"/>
              </a:ext>
            </a:extLst>
          </p:cNvPr>
          <p:cNvSpPr/>
          <p:nvPr/>
        </p:nvSpPr>
        <p:spPr>
          <a:xfrm>
            <a:off x="5983117" y="6204431"/>
            <a:ext cx="184377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Experiment area</a:t>
            </a:r>
            <a:endParaRPr lang="zh-CN" altLang="en-US" sz="1500" b="1" dirty="0"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245" name="矩形 3244">
            <a:extLst>
              <a:ext uri="{FF2B5EF4-FFF2-40B4-BE49-F238E27FC236}">
                <a16:creationId xmlns:a16="http://schemas.microsoft.com/office/drawing/2014/main" id="{1023808A-3495-4E9A-BC4D-35959486C560}"/>
              </a:ext>
            </a:extLst>
          </p:cNvPr>
          <p:cNvSpPr/>
          <p:nvPr/>
        </p:nvSpPr>
        <p:spPr>
          <a:xfrm>
            <a:off x="189043" y="4202661"/>
            <a:ext cx="457158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Horizontal motions: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Fly along the distance maker.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Keep vertical coordinates unchanged.</a:t>
            </a:r>
          </a:p>
          <a:p>
            <a:endParaRPr lang="en-US" altLang="zh-CN" sz="1600" b="1" dirty="0"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  <a:p>
            <a:r>
              <a:rPr lang="en-US" altLang="zh-CN" sz="16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Vertical motions: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Climb or descent to a certain height.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Keeping horizontal coordinates unchanged.</a:t>
            </a:r>
            <a:endParaRPr lang="zh-CN" altLang="en-US" sz="1400" b="1" dirty="0"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ADAD811B-2597-4216-B176-8478A435836B}"/>
              </a:ext>
            </a:extLst>
          </p:cNvPr>
          <p:cNvSpPr txBox="1"/>
          <p:nvPr/>
        </p:nvSpPr>
        <p:spPr>
          <a:xfrm>
            <a:off x="375259" y="3407373"/>
            <a:ext cx="4004755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zh-CN" sz="800" b="1" dirty="0">
                <a:solidFill>
                  <a:srgbClr val="A5A5A5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(</a:t>
            </a:r>
            <a:r>
              <a:rPr lang="en-US" altLang="zh-CN" sz="800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Sampling rate: 48kHz</a:t>
            </a:r>
            <a:r>
              <a:rPr lang="en-US" altLang="zh-CN" sz="800" b="1" dirty="0">
                <a:solidFill>
                  <a:srgbClr val="A5A5A5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)</a:t>
            </a:r>
            <a:endParaRPr lang="zh-CN" altLang="en-US" sz="800" b="1" dirty="0">
              <a:solidFill>
                <a:srgbClr val="A5A5A5"/>
              </a:solidFill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594AD1E7-CBF0-445E-8726-1E42ED607625}"/>
              </a:ext>
            </a:extLst>
          </p:cNvPr>
          <p:cNvSpPr txBox="1"/>
          <p:nvPr/>
        </p:nvSpPr>
        <p:spPr>
          <a:xfrm>
            <a:off x="9530319" y="3425360"/>
            <a:ext cx="218804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zh-CN" sz="800" b="1" dirty="0">
                <a:solidFill>
                  <a:srgbClr val="A5A5A5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(Weight: 249g	</a:t>
            </a:r>
            <a:r>
              <a:rPr lang="en-US" altLang="zh-CN" sz="800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BPF: 328Hz</a:t>
            </a:r>
            <a:r>
              <a:rPr lang="en-US" altLang="zh-CN" sz="800" b="1" dirty="0">
                <a:solidFill>
                  <a:srgbClr val="A5A5A5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)</a:t>
            </a:r>
            <a:endParaRPr lang="zh-CN" altLang="en-US" sz="800" b="1" dirty="0">
              <a:solidFill>
                <a:srgbClr val="A5A5A5"/>
              </a:solidFill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A020058A-490D-4D44-BC99-65629E89980A}"/>
              </a:ext>
            </a:extLst>
          </p:cNvPr>
          <p:cNvSpPr txBox="1"/>
          <p:nvPr/>
        </p:nvSpPr>
        <p:spPr>
          <a:xfrm>
            <a:off x="4969171" y="3406516"/>
            <a:ext cx="3619716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zh-CN" sz="800" b="1" dirty="0">
                <a:solidFill>
                  <a:srgbClr val="A5A5A5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(Fixed on the tripods)</a:t>
            </a:r>
            <a:endParaRPr lang="zh-CN" altLang="en-US" sz="800" b="1" dirty="0">
              <a:solidFill>
                <a:srgbClr val="A5A5A5"/>
              </a:solidFill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8775B3BB-2A0B-4C2B-B906-3FB11B55BE44}"/>
              </a:ext>
            </a:extLst>
          </p:cNvPr>
          <p:cNvSpPr txBox="1"/>
          <p:nvPr/>
        </p:nvSpPr>
        <p:spPr>
          <a:xfrm>
            <a:off x="9530319" y="6454041"/>
            <a:ext cx="218804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zh-CN" sz="800" b="1" dirty="0">
                <a:solidFill>
                  <a:srgbClr val="A5A5A5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j-cs"/>
              </a:rPr>
              <a:t>(Imaged by the drone’s camera)</a:t>
            </a:r>
            <a:endParaRPr lang="zh-CN" altLang="en-US" sz="800" b="1" dirty="0">
              <a:solidFill>
                <a:srgbClr val="A5A5A5"/>
              </a:solidFill>
              <a:latin typeface="Georgia" panose="02040502050405020303" pitchFamily="18" charset="0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9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9D6EF-6326-427C-9993-AECA36CE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Performance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C771A8-FE0E-45A5-B108-7C1D2B6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0873" y="6540376"/>
            <a:ext cx="2743200" cy="228600"/>
          </a:xfrm>
        </p:spPr>
        <p:txBody>
          <a:bodyPr/>
          <a:lstStyle/>
          <a:p>
            <a:fld id="{0E49DF86-A253-4663-A432-3B42799C675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740939-D676-43A4-BC55-273A788D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1289"/>
            <a:ext cx="12192000" cy="258821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79B5325-795B-4492-960A-52051DB1056B}"/>
              </a:ext>
            </a:extLst>
          </p:cNvPr>
          <p:cNvSpPr/>
          <p:nvPr/>
        </p:nvSpPr>
        <p:spPr>
          <a:xfrm>
            <a:off x="869785" y="4316664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err="1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LoS</a:t>
            </a:r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Scenarios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D7D386-F4DD-4F98-AE62-2C2B0F78EA08}"/>
              </a:ext>
            </a:extLst>
          </p:cNvPr>
          <p:cNvSpPr/>
          <p:nvPr/>
        </p:nvSpPr>
        <p:spPr>
          <a:xfrm>
            <a:off x="3795691" y="4320589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err="1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PLoS</a:t>
            </a:r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Scenarios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5503CE-132C-4C5C-AC5D-C9A2171E8A4A}"/>
              </a:ext>
            </a:extLst>
          </p:cNvPr>
          <p:cNvSpPr/>
          <p:nvPr/>
        </p:nvSpPr>
        <p:spPr>
          <a:xfrm>
            <a:off x="6594063" y="4320589"/>
            <a:ext cx="243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Variation of errors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0FAF340-C018-4E0C-8FA8-9139D631A9B3}"/>
              </a:ext>
            </a:extLst>
          </p:cNvPr>
          <p:cNvSpPr/>
          <p:nvPr/>
        </p:nvSpPr>
        <p:spPr>
          <a:xfrm>
            <a:off x="9718106" y="4320589"/>
            <a:ext cx="2061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err="1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NLoS</a:t>
            </a:r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Scenarios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4F7C50-DC70-4E1F-9CCA-DA4723FEDE18}"/>
              </a:ext>
            </a:extLst>
          </p:cNvPr>
          <p:cNvSpPr/>
          <p:nvPr/>
        </p:nvSpPr>
        <p:spPr>
          <a:xfrm>
            <a:off x="-1" y="5468813"/>
            <a:ext cx="12192001" cy="883427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AIM outperforms </a:t>
            </a:r>
            <a:r>
              <a:rPr kumimoji="1" lang="en-US" altLang="zh-CN" sz="2400" b="1" dirty="0" err="1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LinkTrack</a:t>
            </a:r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 </a:t>
            </a:r>
            <a:r>
              <a:rPr kumimoji="1" lang="en-US" altLang="zh-CN" sz="2400" b="1" u="sng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46% </a:t>
            </a:r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in </a:t>
            </a:r>
            <a:r>
              <a:rPr kumimoji="1" lang="en-US" altLang="zh-CN" sz="2400" b="1" dirty="0" err="1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NLoS</a:t>
            </a:r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 with a mean error of 1.89 m</a:t>
            </a:r>
          </a:p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AIM can constantly provide location updates when </a:t>
            </a:r>
            <a:r>
              <a:rPr kumimoji="1" lang="en-US" altLang="zh-CN" sz="2400" b="1" dirty="0" err="1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OptiTrack</a:t>
            </a:r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 is down.</a:t>
            </a:r>
          </a:p>
        </p:txBody>
      </p:sp>
    </p:spTree>
    <p:extLst>
      <p:ext uri="{BB962C8B-B14F-4D97-AF65-F5344CB8AC3E}">
        <p14:creationId xmlns:p14="http://schemas.microsoft.com/office/powerpoint/2010/main" val="77748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9D6EF-6326-427C-9993-AECA36CE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Impact of Environment Noise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C771A8-FE0E-45A5-B108-7C1D2B6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0873" y="6540376"/>
            <a:ext cx="2743200" cy="228600"/>
          </a:xfrm>
        </p:spPr>
        <p:txBody>
          <a:bodyPr/>
          <a:lstStyle/>
          <a:p>
            <a:fld id="{0E49DF86-A253-4663-A432-3B42799C675D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4F7C50-DC70-4E1F-9CCA-DA4723FEDE18}"/>
              </a:ext>
            </a:extLst>
          </p:cNvPr>
          <p:cNvSpPr/>
          <p:nvPr/>
        </p:nvSpPr>
        <p:spPr>
          <a:xfrm>
            <a:off x="-1" y="5468813"/>
            <a:ext cx="12192001" cy="883427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AIM is robust to moderate noise sources in the environment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8748B4-6E6D-4AC1-84E7-C055876A06A9}"/>
              </a:ext>
            </a:extLst>
          </p:cNvPr>
          <p:cNvSpPr/>
          <p:nvPr/>
        </p:nvSpPr>
        <p:spPr>
          <a:xfrm>
            <a:off x="1397975" y="4301259"/>
            <a:ext cx="811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50dB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B77CE0-C874-452F-8F74-A59EAC52FCDF}"/>
              </a:ext>
            </a:extLst>
          </p:cNvPr>
          <p:cNvSpPr/>
          <p:nvPr/>
        </p:nvSpPr>
        <p:spPr>
          <a:xfrm>
            <a:off x="4416855" y="4305184"/>
            <a:ext cx="787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55dB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3375E2-B60F-4C2B-9DEB-991AC81C2310}"/>
              </a:ext>
            </a:extLst>
          </p:cNvPr>
          <p:cNvSpPr/>
          <p:nvPr/>
        </p:nvSpPr>
        <p:spPr>
          <a:xfrm>
            <a:off x="7399573" y="4305184"/>
            <a:ext cx="822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60dB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0F5355-296E-40F6-841B-D7508703C14B}"/>
              </a:ext>
            </a:extLst>
          </p:cNvPr>
          <p:cNvSpPr/>
          <p:nvPr/>
        </p:nvSpPr>
        <p:spPr>
          <a:xfrm>
            <a:off x="10349690" y="4305184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65dB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EF39645-364D-48B9-826C-403DBB1D3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1289"/>
            <a:ext cx="12192000" cy="25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5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7151B-4EC8-4CD1-86E9-5CA2A13B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Deployment in Real Warehouse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95DC10-5F7F-4F7D-96FF-C5C23A37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FC97F4-6914-43DC-A1B3-F897E44BA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98" y="1243011"/>
            <a:ext cx="3094488" cy="29590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B68ECD-A306-41AA-A3B6-EAF6543E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16" y="1243010"/>
            <a:ext cx="3509432" cy="295907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F201BE-8BE2-4DAE-8D55-634E3A8F4788}"/>
              </a:ext>
            </a:extLst>
          </p:cNvPr>
          <p:cNvSpPr/>
          <p:nvPr/>
        </p:nvSpPr>
        <p:spPr>
          <a:xfrm>
            <a:off x="-1" y="5468813"/>
            <a:ext cx="12192001" cy="883427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AIM outperforms UWB in the real warehouse environment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65CA00-4B4D-4D83-A334-5EEB3D45149C}"/>
              </a:ext>
            </a:extLst>
          </p:cNvPr>
          <p:cNvSpPr/>
          <p:nvPr/>
        </p:nvSpPr>
        <p:spPr>
          <a:xfrm>
            <a:off x="2112998" y="4359450"/>
            <a:ext cx="309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Layout of the warehouse</a:t>
            </a:r>
            <a:endParaRPr lang="zh-CN" altLang="en-US" b="1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EDC3EF-341D-49D1-8E2F-FC0EABADB950}"/>
              </a:ext>
            </a:extLst>
          </p:cNvPr>
          <p:cNvSpPr/>
          <p:nvPr/>
        </p:nvSpPr>
        <p:spPr>
          <a:xfrm>
            <a:off x="6984515" y="4359448"/>
            <a:ext cx="3509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Accuracy in different regions</a:t>
            </a:r>
            <a:endParaRPr lang="zh-CN" altLang="en-US" b="1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382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7151B-4EC8-4CD1-86E9-5CA2A13B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Scalability in Range and Outdoors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95DC10-5F7F-4F7D-96FF-C5C23A37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F201BE-8BE2-4DAE-8D55-634E3A8F4788}"/>
              </a:ext>
            </a:extLst>
          </p:cNvPr>
          <p:cNvSpPr/>
          <p:nvPr/>
        </p:nvSpPr>
        <p:spPr>
          <a:xfrm>
            <a:off x="-1" y="5468813"/>
            <a:ext cx="12192001" cy="883427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AIM can extend to </a:t>
            </a:r>
            <a:r>
              <a:rPr kumimoji="1" lang="en-US" altLang="zh-CN" sz="2400" b="1" u="sng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any range </a:t>
            </a:r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yet accuracy never degrades drastically.</a:t>
            </a:r>
          </a:p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AIM can function outdoors and outperform GPS </a:t>
            </a:r>
            <a:r>
              <a:rPr kumimoji="1" lang="en-US" altLang="zh-CN" sz="2400" b="1" u="sng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57 %</a:t>
            </a:r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 in 2D tracking . 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1017BEE-0469-4544-864E-EDE5E8D7E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64" y="1253141"/>
            <a:ext cx="3531101" cy="295662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07BD6AE-14D4-4997-AD46-885064644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"/>
          <a:stretch/>
        </p:blipFill>
        <p:spPr>
          <a:xfrm>
            <a:off x="6581837" y="1253143"/>
            <a:ext cx="3718901" cy="295662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6E413AE-C7FD-42A6-A6BE-44C4C30231C1}"/>
              </a:ext>
            </a:extLst>
          </p:cNvPr>
          <p:cNvSpPr/>
          <p:nvPr/>
        </p:nvSpPr>
        <p:spPr>
          <a:xfrm>
            <a:off x="1693344" y="4359450"/>
            <a:ext cx="3926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Accuracy at different distances</a:t>
            </a:r>
            <a:endParaRPr lang="zh-CN" altLang="en-US" b="1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F9CB35-1963-4776-A6D8-B2857B016329}"/>
              </a:ext>
            </a:extLst>
          </p:cNvPr>
          <p:cNvSpPr/>
          <p:nvPr/>
        </p:nvSpPr>
        <p:spPr>
          <a:xfrm>
            <a:off x="6475043" y="4359448"/>
            <a:ext cx="3932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Comparison with GPS outdoors</a:t>
            </a:r>
          </a:p>
        </p:txBody>
      </p:sp>
    </p:spTree>
    <p:extLst>
      <p:ext uri="{BB962C8B-B14F-4D97-AF65-F5344CB8AC3E}">
        <p14:creationId xmlns:p14="http://schemas.microsoft.com/office/powerpoint/2010/main" val="1231901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04C5B-3854-41B8-94EA-3FCA690A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1D87FE-32CF-460E-8C40-4057D133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3948" y="6329818"/>
            <a:ext cx="2743200" cy="228600"/>
          </a:xfrm>
        </p:spPr>
        <p:txBody>
          <a:bodyPr/>
          <a:lstStyle/>
          <a:p>
            <a:fld id="{0E49DF86-A253-4663-A432-3B42799C675D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11" name="图片 10" descr="图示&#10;&#10;描述已自动生成" hidden="1">
            <a:extLst>
              <a:ext uri="{FF2B5EF4-FFF2-40B4-BE49-F238E27FC236}">
                <a16:creationId xmlns:a16="http://schemas.microsoft.com/office/drawing/2014/main" id="{D1159F91-232F-7B8E-78B9-EE9E67F67D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930" y="2153290"/>
            <a:ext cx="2641970" cy="2641970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9B1E5597-1E92-44D0-821C-D780132C1A0D}"/>
              </a:ext>
            </a:extLst>
          </p:cNvPr>
          <p:cNvSpPr/>
          <p:nvPr/>
        </p:nvSpPr>
        <p:spPr>
          <a:xfrm>
            <a:off x="894897" y="1662492"/>
            <a:ext cx="1030111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AIM</a:t>
            </a:r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 is the first-of-its-kind passive indoor drone tracking technique that works with a single 2D microphone array.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FED57A9-805D-4798-8E0B-7833B356C7D1}"/>
              </a:ext>
            </a:extLst>
          </p:cNvPr>
          <p:cNvSpPr/>
          <p:nvPr/>
        </p:nvSpPr>
        <p:spPr>
          <a:xfrm>
            <a:off x="894897" y="2969067"/>
            <a:ext cx="10039266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The core innovation is that we explore </a:t>
            </a:r>
            <a:r>
              <a:rPr kumimoji="1" lang="en-US" altLang="zh-CN" sz="24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acoustics-based dynamics</a:t>
            </a:r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, which bridges the drone’s dynamics equations and acoustic features.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1908769-5964-4A79-B130-8B6C57C121B9}"/>
              </a:ext>
            </a:extLst>
          </p:cNvPr>
          <p:cNvSpPr/>
          <p:nvPr/>
        </p:nvSpPr>
        <p:spPr>
          <a:xfrm>
            <a:off x="894897" y="4275643"/>
            <a:ext cx="1030111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AIM is able to localize a drone in any range and layout, with the mean errors </a:t>
            </a:r>
            <a:r>
              <a:rPr kumimoji="1" lang="en-US" altLang="zh-CN" sz="24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46%</a:t>
            </a:r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 less than UWB indoors and </a:t>
            </a:r>
            <a:r>
              <a:rPr kumimoji="1" lang="en-US" altLang="zh-CN" sz="24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57%</a:t>
            </a:r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 less than GPS outdoors.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1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D81A6-DC36-412C-BFD7-18F72467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49DF86-A253-4663-A432-3B42799C67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131A7FFA-7140-44A2-AFFC-A0CBAF09958E}"/>
              </a:ext>
            </a:extLst>
          </p:cNvPr>
          <p:cNvSpPr txBox="1">
            <a:spLocks/>
          </p:cNvSpPr>
          <p:nvPr/>
        </p:nvSpPr>
        <p:spPr>
          <a:xfrm>
            <a:off x="9060873" y="6540376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49DF86-A253-4663-A432-3B42799C675D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85799F55-3B4C-46AB-B952-18DD3F2C0933}"/>
              </a:ext>
            </a:extLst>
          </p:cNvPr>
          <p:cNvSpPr txBox="1">
            <a:spLocks/>
          </p:cNvSpPr>
          <p:nvPr/>
        </p:nvSpPr>
        <p:spPr>
          <a:xfrm>
            <a:off x="9060873" y="6540376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49DF86-A253-4663-A432-3B42799C675D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2C8809C-E1A5-4F45-94EF-16D9796B18B6}"/>
              </a:ext>
            </a:extLst>
          </p:cNvPr>
          <p:cNvGrpSpPr/>
          <p:nvPr/>
        </p:nvGrpSpPr>
        <p:grpSpPr>
          <a:xfrm>
            <a:off x="266304" y="5766131"/>
            <a:ext cx="11659389" cy="895579"/>
            <a:chOff x="518323" y="5766131"/>
            <a:chExt cx="11659389" cy="895579"/>
          </a:xfrm>
        </p:grpSpPr>
        <p:pic>
          <p:nvPicPr>
            <p:cNvPr id="37" name="Picture 6" descr="Tsinghua University">
              <a:extLst>
                <a:ext uri="{FF2B5EF4-FFF2-40B4-BE49-F238E27FC236}">
                  <a16:creationId xmlns:a16="http://schemas.microsoft.com/office/drawing/2014/main" id="{BCCBF66F-B9DF-4958-8605-DB70F3C96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23" y="5789422"/>
              <a:ext cx="2506238" cy="872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Politecnico di Milano – EDEN2020">
              <a:extLst>
                <a:ext uri="{FF2B5EF4-FFF2-40B4-BE49-F238E27FC236}">
                  <a16:creationId xmlns:a16="http://schemas.microsoft.com/office/drawing/2014/main" id="{86BE079F-92A8-412A-ACB1-1D9934EAD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2" t="17414" r="7945" b="15430"/>
            <a:stretch/>
          </p:blipFill>
          <p:spPr bwMode="auto">
            <a:xfrm>
              <a:off x="3410306" y="5766131"/>
              <a:ext cx="2675542" cy="895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RISE Research Institutes of Sweden | The RTO Innovation Summit">
              <a:extLst>
                <a:ext uri="{FF2B5EF4-FFF2-40B4-BE49-F238E27FC236}">
                  <a16:creationId xmlns:a16="http://schemas.microsoft.com/office/drawing/2014/main" id="{0D84FA90-B74F-4C02-8269-45C955DE7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1593" y="5788865"/>
              <a:ext cx="1800887" cy="77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13B6495-A47C-4984-A2EA-070B3EFF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225" y="5825680"/>
              <a:ext cx="3519487" cy="799772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A8B04D0F-E859-4E85-BE29-57D4ABA75C0B}"/>
              </a:ext>
            </a:extLst>
          </p:cNvPr>
          <p:cNvSpPr txBox="1">
            <a:spLocks/>
          </p:cNvSpPr>
          <p:nvPr/>
        </p:nvSpPr>
        <p:spPr>
          <a:xfrm>
            <a:off x="3149481" y="2458065"/>
            <a:ext cx="5766331" cy="970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800" dirty="0">
                <a:latin typeface="Georgia" panose="02040502050405020303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4865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E23BD-477D-41A5-B1E6-E8911473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Emerging Indoor Drone Application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E97E03-4AAC-4AF4-9BB1-742C330B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>
                <a:latin typeface="Georgia" panose="02040502050405020303" pitchFamily="18" charset="0"/>
              </a:rPr>
              <a:t>2</a:t>
            </a:fld>
            <a:endParaRPr lang="zh-CN" altLang="en-US">
              <a:latin typeface="Georgia" panose="02040502050405020303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B5D0C4C-6DD3-4E52-B9F4-5D97A51AC412}"/>
              </a:ext>
            </a:extLst>
          </p:cNvPr>
          <p:cNvGrpSpPr/>
          <p:nvPr/>
        </p:nvGrpSpPr>
        <p:grpSpPr>
          <a:xfrm>
            <a:off x="1380780" y="1547967"/>
            <a:ext cx="3932060" cy="3809832"/>
            <a:chOff x="347781" y="1201744"/>
            <a:chExt cx="3932060" cy="3809832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47E395E-3A7E-40F7-BEB9-538D1CD5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782" y="1201744"/>
              <a:ext cx="3932059" cy="323816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4E783F9-2B63-4966-B811-F5B291F40C0D}"/>
                </a:ext>
              </a:extLst>
            </p:cNvPr>
            <p:cNvSpPr txBox="1"/>
            <p:nvPr/>
          </p:nvSpPr>
          <p:spPr>
            <a:xfrm>
              <a:off x="347781" y="4549911"/>
              <a:ext cx="39127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gradFill flip="none" rotWithShape="1">
                    <a:gsLst>
                      <a:gs pos="0">
                        <a:srgbClr val="16FFF7"/>
                      </a:gs>
                      <a:gs pos="100000">
                        <a:srgbClr val="E9FD92"/>
                      </a:gs>
                    </a:gsLst>
                    <a:lin ang="0" scaled="1"/>
                    <a:tileRect/>
                  </a:gradFill>
                  <a:latin typeface="腾讯体"/>
                  <a:ea typeface="腾讯体"/>
                </a:defRPr>
              </a:lvl1pPr>
            </a:lstStyle>
            <a:p>
              <a:r>
                <a:rPr lang="en-US" altLang="zh-CN" sz="2400" b="1" dirty="0">
                  <a:solidFill>
                    <a:schemeClr val="tx1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Indoor Warehouse</a:t>
              </a:r>
              <a:endParaRPr lang="zh-CN" altLang="en-US" sz="2400" b="1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4098" name="Picture 2" descr="Drone Technology Improves Warehouse Performance - Inbound Logistics">
            <a:extLst>
              <a:ext uri="{FF2B5EF4-FFF2-40B4-BE49-F238E27FC236}">
                <a16:creationId xmlns:a16="http://schemas.microsoft.com/office/drawing/2014/main" id="{3CBE237A-E4F2-49B3-A966-52BD45AAB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5"/>
          <a:stretch/>
        </p:blipFill>
        <p:spPr bwMode="auto">
          <a:xfrm>
            <a:off x="6852084" y="827967"/>
            <a:ext cx="329142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ill drones disrupt logistics? | DAA Capital Partners">
            <a:extLst>
              <a:ext uri="{FF2B5EF4-FFF2-40B4-BE49-F238E27FC236}">
                <a16:creationId xmlns:a16="http://schemas.microsoft.com/office/drawing/2014/main" id="{23DADD77-1BBD-4073-BEAD-F18A69E4C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4" y="2862050"/>
            <a:ext cx="329142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arehouse Drones Ready for Digital Inventory Management - Robotics 24/7">
            <a:extLst>
              <a:ext uri="{FF2B5EF4-FFF2-40B4-BE49-F238E27FC236}">
                <a16:creationId xmlns:a16="http://schemas.microsoft.com/office/drawing/2014/main" id="{0AFD6413-0510-4D55-822C-39A2DF363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5" r="1"/>
          <a:stretch/>
        </p:blipFill>
        <p:spPr bwMode="auto">
          <a:xfrm>
            <a:off x="6852084" y="4896134"/>
            <a:ext cx="329142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6E7258C-8DDE-4451-8365-27D04A4B9D53}"/>
              </a:ext>
            </a:extLst>
          </p:cNvPr>
          <p:cNvSpPr txBox="1"/>
          <p:nvPr/>
        </p:nvSpPr>
        <p:spPr>
          <a:xfrm>
            <a:off x="6852084" y="2267966"/>
            <a:ext cx="32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rgbClr val="16FFF7"/>
                    </a:gs>
                    <a:gs pos="100000">
                      <a:srgbClr val="E9FD92"/>
                    </a:gs>
                  </a:gsLst>
                  <a:lin ang="0" scaled="1"/>
                  <a:tileRect/>
                </a:gradFill>
                <a:latin typeface="腾讯体"/>
                <a:ea typeface="腾讯体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Inventory</a:t>
            </a:r>
            <a:endParaRPr lang="zh-CN" altLang="en-US" dirty="0">
              <a:solidFill>
                <a:schemeClr val="tx1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27D1A13-2B51-4B4F-9965-CC8D7E96F0E7}"/>
              </a:ext>
            </a:extLst>
          </p:cNvPr>
          <p:cNvSpPr txBox="1"/>
          <p:nvPr/>
        </p:nvSpPr>
        <p:spPr>
          <a:xfrm>
            <a:off x="6879161" y="4306521"/>
            <a:ext cx="32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rgbClr val="16FFF7"/>
                    </a:gs>
                    <a:gs pos="100000">
                      <a:srgbClr val="E9FD92"/>
                    </a:gs>
                  </a:gsLst>
                  <a:lin ang="0" scaled="1"/>
                  <a:tileRect/>
                </a:gradFill>
                <a:latin typeface="腾讯体"/>
                <a:ea typeface="腾讯体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Logistics</a:t>
            </a:r>
            <a:endParaRPr lang="zh-CN" altLang="en-US" dirty="0">
              <a:solidFill>
                <a:schemeClr val="tx1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703F0D-6C75-4923-AB8E-04AF726F7322}"/>
              </a:ext>
            </a:extLst>
          </p:cNvPr>
          <p:cNvSpPr txBox="1"/>
          <p:nvPr/>
        </p:nvSpPr>
        <p:spPr>
          <a:xfrm>
            <a:off x="6852084" y="6348329"/>
            <a:ext cx="32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rgbClr val="16FFF7"/>
                    </a:gs>
                    <a:gs pos="100000">
                      <a:srgbClr val="E9FD92"/>
                    </a:gs>
                  </a:gsLst>
                  <a:lin ang="0" scaled="1"/>
                  <a:tileRect/>
                </a:gradFill>
                <a:latin typeface="腾讯体"/>
                <a:ea typeface="腾讯体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Surveillance</a:t>
            </a:r>
            <a:endParaRPr lang="zh-CN" altLang="en-US" dirty="0">
              <a:solidFill>
                <a:schemeClr val="tx1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007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D81A6-DC36-412C-BFD7-18F72467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49DF86-A253-4663-A432-3B42799C67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131A7FFA-7140-44A2-AFFC-A0CBAF09958E}"/>
              </a:ext>
            </a:extLst>
          </p:cNvPr>
          <p:cNvSpPr txBox="1">
            <a:spLocks/>
          </p:cNvSpPr>
          <p:nvPr/>
        </p:nvSpPr>
        <p:spPr>
          <a:xfrm>
            <a:off x="9060873" y="6540376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49DF86-A253-4663-A432-3B42799C675D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85799F55-3B4C-46AB-B952-18DD3F2C0933}"/>
              </a:ext>
            </a:extLst>
          </p:cNvPr>
          <p:cNvSpPr txBox="1">
            <a:spLocks/>
          </p:cNvSpPr>
          <p:nvPr/>
        </p:nvSpPr>
        <p:spPr>
          <a:xfrm>
            <a:off x="9060873" y="6540376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49DF86-A253-4663-A432-3B42799C675D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2C8809C-E1A5-4F45-94EF-16D9796B18B6}"/>
              </a:ext>
            </a:extLst>
          </p:cNvPr>
          <p:cNvGrpSpPr/>
          <p:nvPr/>
        </p:nvGrpSpPr>
        <p:grpSpPr>
          <a:xfrm>
            <a:off x="266304" y="5766131"/>
            <a:ext cx="11659389" cy="895579"/>
            <a:chOff x="518323" y="5766131"/>
            <a:chExt cx="11659389" cy="895579"/>
          </a:xfrm>
        </p:grpSpPr>
        <p:pic>
          <p:nvPicPr>
            <p:cNvPr id="37" name="Picture 6" descr="Tsinghua University">
              <a:extLst>
                <a:ext uri="{FF2B5EF4-FFF2-40B4-BE49-F238E27FC236}">
                  <a16:creationId xmlns:a16="http://schemas.microsoft.com/office/drawing/2014/main" id="{BCCBF66F-B9DF-4958-8605-DB70F3C96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23" y="5789422"/>
              <a:ext cx="2506238" cy="872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Politecnico di Milano – EDEN2020">
              <a:extLst>
                <a:ext uri="{FF2B5EF4-FFF2-40B4-BE49-F238E27FC236}">
                  <a16:creationId xmlns:a16="http://schemas.microsoft.com/office/drawing/2014/main" id="{86BE079F-92A8-412A-ACB1-1D9934EAD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2" t="17414" r="7945" b="15430"/>
            <a:stretch/>
          </p:blipFill>
          <p:spPr bwMode="auto">
            <a:xfrm>
              <a:off x="3410306" y="5766131"/>
              <a:ext cx="2675542" cy="895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RISE Research Institutes of Sweden | The RTO Innovation Summit">
              <a:extLst>
                <a:ext uri="{FF2B5EF4-FFF2-40B4-BE49-F238E27FC236}">
                  <a16:creationId xmlns:a16="http://schemas.microsoft.com/office/drawing/2014/main" id="{0D84FA90-B74F-4C02-8269-45C955DE7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1593" y="5788865"/>
              <a:ext cx="1800887" cy="77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13B6495-A47C-4984-A2EA-070B3EFF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225" y="5825680"/>
              <a:ext cx="3519487" cy="799772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A8B04D0F-E859-4E85-BE29-57D4ABA75C0B}"/>
              </a:ext>
            </a:extLst>
          </p:cNvPr>
          <p:cNvSpPr txBox="1">
            <a:spLocks/>
          </p:cNvSpPr>
          <p:nvPr/>
        </p:nvSpPr>
        <p:spPr>
          <a:xfrm>
            <a:off x="3149481" y="-122566"/>
            <a:ext cx="5766331" cy="970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800" dirty="0">
                <a:latin typeface="Georgia" panose="02040502050405020303" pitchFamily="18" charset="0"/>
              </a:rPr>
              <a:t>Thank You!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142FAA1-8338-40D3-898D-4E440209DDFE}"/>
              </a:ext>
            </a:extLst>
          </p:cNvPr>
          <p:cNvGrpSpPr/>
          <p:nvPr/>
        </p:nvGrpSpPr>
        <p:grpSpPr>
          <a:xfrm>
            <a:off x="2036698" y="2749287"/>
            <a:ext cx="3149281" cy="2160381"/>
            <a:chOff x="1904905" y="2736678"/>
            <a:chExt cx="3149281" cy="2160381"/>
          </a:xfrm>
        </p:grpSpPr>
        <p:pic>
          <p:nvPicPr>
            <p:cNvPr id="15" name="Picture 6" descr="https://wangwg1996.github.io/static/me1.jpg">
              <a:extLst>
                <a:ext uri="{FF2B5EF4-FFF2-40B4-BE49-F238E27FC236}">
                  <a16:creationId xmlns:a16="http://schemas.microsoft.com/office/drawing/2014/main" id="{BC9BFE7D-8382-456E-B165-07AC84D283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29" r="17029"/>
            <a:stretch/>
          </p:blipFill>
          <p:spPr bwMode="auto">
            <a:xfrm>
              <a:off x="2831696" y="2736678"/>
              <a:ext cx="1295700" cy="17260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E15807B-9BA1-4232-A2AB-A078741A553A}"/>
                </a:ext>
              </a:extLst>
            </p:cNvPr>
            <p:cNvSpPr/>
            <p:nvPr/>
          </p:nvSpPr>
          <p:spPr>
            <a:xfrm>
              <a:off x="1904905" y="4558505"/>
              <a:ext cx="31492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Georgia" panose="02040502050405020303" pitchFamily="18" charset="0"/>
                </a:rPr>
                <a:t>Weiguo Wang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A396AE7-C105-41A5-A293-05D4E461D425}"/>
              </a:ext>
            </a:extLst>
          </p:cNvPr>
          <p:cNvGrpSpPr/>
          <p:nvPr/>
        </p:nvGrpSpPr>
        <p:grpSpPr>
          <a:xfrm>
            <a:off x="4360226" y="2742473"/>
            <a:ext cx="2947206" cy="2175770"/>
            <a:chOff x="3433107" y="1039548"/>
            <a:chExt cx="2947206" cy="2175770"/>
          </a:xfrm>
        </p:grpSpPr>
        <p:pic>
          <p:nvPicPr>
            <p:cNvPr id="13" name="Picture 2" descr="Luca Mottola">
              <a:extLst>
                <a:ext uri="{FF2B5EF4-FFF2-40B4-BE49-F238E27FC236}">
                  <a16:creationId xmlns:a16="http://schemas.microsoft.com/office/drawing/2014/main" id="{F5EBFA43-508D-4EA1-BF5C-1BB3AA84B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60" y="1039548"/>
              <a:ext cx="1295700" cy="17260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6072F2B-E6C2-4523-A5B2-BBDBE91B55FD}"/>
                </a:ext>
              </a:extLst>
            </p:cNvPr>
            <p:cNvSpPr/>
            <p:nvPr/>
          </p:nvSpPr>
          <p:spPr>
            <a:xfrm>
              <a:off x="3433107" y="2845986"/>
              <a:ext cx="29472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Georgia" panose="02040502050405020303" pitchFamily="18" charset="0"/>
                  <a:cs typeface="Times New Roman" panose="02020603050405020304" pitchFamily="18" charset="0"/>
                </a:rPr>
                <a:t>Luca </a:t>
              </a:r>
              <a:r>
                <a:rPr lang="en-US" altLang="zh-CN" b="1" dirty="0" err="1">
                  <a:latin typeface="Georgia" panose="02040502050405020303" pitchFamily="18" charset="0"/>
                  <a:cs typeface="Times New Roman" panose="02020603050405020304" pitchFamily="18" charset="0"/>
                </a:rPr>
                <a:t>Mottola</a:t>
              </a:r>
              <a:endParaRPr lang="it-IT" altLang="zh-CN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350DB03-9C28-416F-8DAB-C3F3DFC75A8D}"/>
              </a:ext>
            </a:extLst>
          </p:cNvPr>
          <p:cNvGrpSpPr/>
          <p:nvPr/>
        </p:nvGrpSpPr>
        <p:grpSpPr>
          <a:xfrm>
            <a:off x="9060873" y="2748354"/>
            <a:ext cx="3149281" cy="2148705"/>
            <a:chOff x="5787197" y="1039445"/>
            <a:chExt cx="3149281" cy="2148705"/>
          </a:xfrm>
        </p:grpSpPr>
        <p:pic>
          <p:nvPicPr>
            <p:cNvPr id="14" name="Picture 4" descr="140x140">
              <a:extLst>
                <a:ext uri="{FF2B5EF4-FFF2-40B4-BE49-F238E27FC236}">
                  <a16:creationId xmlns:a16="http://schemas.microsoft.com/office/drawing/2014/main" id="{697D440A-BB56-4643-ADA4-06E1F882E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5994" y="1039445"/>
              <a:ext cx="1382091" cy="17266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9930F8D-84D2-45B2-9E87-7D266037A7C0}"/>
                </a:ext>
              </a:extLst>
            </p:cNvPr>
            <p:cNvSpPr/>
            <p:nvPr/>
          </p:nvSpPr>
          <p:spPr>
            <a:xfrm>
              <a:off x="5787197" y="2849596"/>
              <a:ext cx="31492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Georgia" panose="02040502050405020303" pitchFamily="18" charset="0"/>
                  <a:cs typeface="Times New Roman" panose="02020603050405020304" pitchFamily="18" charset="0"/>
                </a:rPr>
                <a:t>Yuan He</a:t>
              </a:r>
              <a:endParaRPr lang="en-US" altLang="zh-CN" sz="1600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0BF48A-E98F-4422-B18B-23DA50A1AD56}"/>
              </a:ext>
            </a:extLst>
          </p:cNvPr>
          <p:cNvGrpSpPr/>
          <p:nvPr/>
        </p:nvGrpSpPr>
        <p:grpSpPr>
          <a:xfrm>
            <a:off x="-542496" y="2748354"/>
            <a:ext cx="3149281" cy="2180947"/>
            <a:chOff x="922712" y="3474243"/>
            <a:chExt cx="3149281" cy="218094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97A4E18-E3D3-4976-8C98-78B7052D9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87"/>
            <a:stretch/>
          </p:blipFill>
          <p:spPr>
            <a:xfrm>
              <a:off x="1853781" y="3474243"/>
              <a:ext cx="1295700" cy="17266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30661B-9F86-4D0D-BFA9-D38D7582DAB2}"/>
                </a:ext>
              </a:extLst>
            </p:cNvPr>
            <p:cNvSpPr/>
            <p:nvPr/>
          </p:nvSpPr>
          <p:spPr>
            <a:xfrm>
              <a:off x="922712" y="5285858"/>
              <a:ext cx="31492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err="1">
                  <a:latin typeface="Georgia" panose="02040502050405020303" pitchFamily="18" charset="0"/>
                  <a:cs typeface="Times New Roman" panose="02020603050405020304" pitchFamily="18" charset="0"/>
                </a:rPr>
                <a:t>Yimiao</a:t>
              </a:r>
              <a:r>
                <a:rPr lang="en-US" altLang="zh-CN" b="1" dirty="0">
                  <a:latin typeface="Georgia" panose="02040502050405020303" pitchFamily="18" charset="0"/>
                  <a:cs typeface="Times New Roman" panose="02020603050405020304" pitchFamily="18" charset="0"/>
                </a:rPr>
                <a:t> Sun</a:t>
              </a:r>
              <a:endParaRPr lang="en-US" altLang="zh-CN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D44B78D-BB0A-40D3-A60B-55954374DB35}"/>
              </a:ext>
            </a:extLst>
          </p:cNvPr>
          <p:cNvGrpSpPr/>
          <p:nvPr/>
        </p:nvGrpSpPr>
        <p:grpSpPr>
          <a:xfrm>
            <a:off x="6609193" y="2749287"/>
            <a:ext cx="3149281" cy="2168338"/>
            <a:chOff x="3830543" y="2736678"/>
            <a:chExt cx="3149281" cy="216833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48236EC-D6D1-424C-8B45-37511DEE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758" y="2736678"/>
              <a:ext cx="1206852" cy="17260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DA3713D-B1A6-4C89-B4F1-CDBC4B298D97}"/>
                </a:ext>
              </a:extLst>
            </p:cNvPr>
            <p:cNvSpPr/>
            <p:nvPr/>
          </p:nvSpPr>
          <p:spPr>
            <a:xfrm>
              <a:off x="3830543" y="4566462"/>
              <a:ext cx="31492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 err="1">
                  <a:latin typeface="Georgia" panose="02040502050405020303" pitchFamily="18" charset="0"/>
                </a:rPr>
                <a:t>Ruijin</a:t>
              </a:r>
              <a:r>
                <a:rPr lang="en-US" altLang="zh-CN" sz="1600" b="1" dirty="0">
                  <a:latin typeface="Georgia" panose="02040502050405020303" pitchFamily="18" charset="0"/>
                </a:rPr>
                <a:t> Wang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846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E23BD-477D-41A5-B1E6-E8911473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25" y="0"/>
            <a:ext cx="10515600" cy="900979"/>
          </a:xfrm>
        </p:spPr>
        <p:txBody>
          <a:bodyPr>
            <a:normAutofit/>
          </a:bodyPr>
          <a:lstStyle/>
          <a:p>
            <a:r>
              <a:rPr lang="en-US" altLang="zh-CN" dirty="0"/>
              <a:t>Dilemma of Indoor Drone Tracking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E97E03-4AAC-4AF4-9BB1-742C330B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0873" y="6540376"/>
            <a:ext cx="2743200" cy="228600"/>
          </a:xfrm>
        </p:spPr>
        <p:txBody>
          <a:bodyPr/>
          <a:lstStyle/>
          <a:p>
            <a:fld id="{0E49DF86-A253-4663-A432-3B42799C675D}" type="slidenum">
              <a:rPr lang="zh-CN" altLang="en-US" smtClean="0">
                <a:latin typeface="Georgia" panose="02040502050405020303" pitchFamily="18" charset="0"/>
              </a:rPr>
              <a:t>3</a:t>
            </a:fld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69C506-0456-4877-BFDE-6067CE6FF499}"/>
              </a:ext>
            </a:extLst>
          </p:cNvPr>
          <p:cNvSpPr txBox="1"/>
          <p:nvPr/>
        </p:nvSpPr>
        <p:spPr>
          <a:xfrm>
            <a:off x="914793" y="4511029"/>
            <a:ext cx="2921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rgbClr val="16FFF7"/>
                    </a:gs>
                    <a:gs pos="100000">
                      <a:srgbClr val="E9FD92"/>
                    </a:gs>
                  </a:gsLst>
                  <a:lin ang="0" scaled="1"/>
                  <a:tileRect/>
                </a:gradFill>
                <a:latin typeface="腾讯体"/>
                <a:ea typeface="腾讯体"/>
              </a:defRPr>
            </a:lvl1pPr>
          </a:lstStyle>
          <a:p>
            <a:r>
              <a:rPr lang="en-US" altLang="zh-CN" sz="2000" b="1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IMU-based methods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1099BE-6E6D-4575-9B93-EE451A4F7D08}"/>
              </a:ext>
            </a:extLst>
          </p:cNvPr>
          <p:cNvSpPr txBox="1"/>
          <p:nvPr/>
        </p:nvSpPr>
        <p:spPr>
          <a:xfrm>
            <a:off x="4681532" y="5110169"/>
            <a:ext cx="2842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rgbClr val="16FFF7"/>
                    </a:gs>
                    <a:gs pos="100000">
                      <a:srgbClr val="E9FD92"/>
                    </a:gs>
                  </a:gsLst>
                  <a:lin ang="0" scaled="1"/>
                  <a:tileRect/>
                </a:gradFill>
                <a:latin typeface="腾讯体"/>
                <a:ea typeface="腾讯体"/>
              </a:defRPr>
            </a:lvl1pPr>
          </a:lstStyle>
          <a:p>
            <a:pPr algn="l"/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suffer from </a:t>
            </a:r>
            <a:r>
              <a:rPr lang="en-US" altLang="zh-CN" dirty="0">
                <a:solidFill>
                  <a:srgbClr val="C0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signal </a:t>
            </a:r>
            <a:r>
              <a:rPr lang="en-US" altLang="zh-CN" dirty="0" err="1">
                <a:solidFill>
                  <a:srgbClr val="C0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distor-tion</a:t>
            </a:r>
            <a:r>
              <a:rPr lang="en-US" altLang="zh-CN" dirty="0">
                <a:solidFill>
                  <a:srgbClr val="C0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due to rich multipath on metal.</a:t>
            </a:r>
            <a:endParaRPr lang="zh-CN" altLang="en-US" dirty="0">
              <a:solidFill>
                <a:schemeClr val="tx1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C1BEF51-04FD-45B5-8F9D-77C5C658ACCF}"/>
              </a:ext>
            </a:extLst>
          </p:cNvPr>
          <p:cNvGrpSpPr/>
          <p:nvPr/>
        </p:nvGrpSpPr>
        <p:grpSpPr>
          <a:xfrm>
            <a:off x="823596" y="1205252"/>
            <a:ext cx="10536213" cy="3276749"/>
            <a:chOff x="926988" y="1084489"/>
            <a:chExt cx="10536213" cy="327674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747D9EF-66D4-49C8-BBBD-E6736B39BD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6988" y="1932667"/>
              <a:ext cx="2921001" cy="2092125"/>
              <a:chOff x="6647028" y="731422"/>
              <a:chExt cx="2687361" cy="1924782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E2DE3B23-D589-422B-9034-57E853F5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7028" y="929935"/>
                <a:ext cx="2687361" cy="1726269"/>
              </a:xfrm>
              <a:prstGeom prst="rect">
                <a:avLst/>
              </a:prstGeom>
            </p:spPr>
          </p:pic>
          <p:sp>
            <p:nvSpPr>
              <p:cNvPr id="10" name="禁止符 9">
                <a:extLst>
                  <a:ext uri="{FF2B5EF4-FFF2-40B4-BE49-F238E27FC236}">
                    <a16:creationId xmlns:a16="http://schemas.microsoft.com/office/drawing/2014/main" id="{477BDDA6-B501-4F3A-9A2E-8E32D4087E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6101" y="731422"/>
                <a:ext cx="1094607" cy="1108580"/>
              </a:xfrm>
              <a:prstGeom prst="noSmoking">
                <a:avLst>
                  <a:gd name="adj" fmla="val 7432"/>
                </a:avLst>
              </a:prstGeom>
              <a:solidFill>
                <a:srgbClr val="FF000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E8207EA-8BCB-4E49-871B-41BE4CB71959}"/>
                </a:ext>
              </a:extLst>
            </p:cNvPr>
            <p:cNvSpPr txBox="1"/>
            <p:nvPr/>
          </p:nvSpPr>
          <p:spPr>
            <a:xfrm>
              <a:off x="1233836" y="1084489"/>
              <a:ext cx="2307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gradFill flip="none" rotWithShape="1">
                    <a:gsLst>
                      <a:gs pos="0">
                        <a:srgbClr val="16FFF7"/>
                      </a:gs>
                      <a:gs pos="100000">
                        <a:srgbClr val="E9FD92"/>
                      </a:gs>
                    </a:gsLst>
                    <a:lin ang="0" scaled="1"/>
                    <a:tileRect/>
                  </a:gradFill>
                  <a:latin typeface="腾讯体"/>
                  <a:ea typeface="腾讯体"/>
                </a:defRPr>
              </a:lvl1pPr>
            </a:lstStyle>
            <a:p>
              <a:r>
                <a:rPr lang="en-US" altLang="zh-CN" sz="2400" b="1" dirty="0">
                  <a:solidFill>
                    <a:srgbClr val="C0000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GPS-denied</a:t>
              </a:r>
              <a:endParaRPr lang="zh-CN" altLang="en-US" sz="2400" b="1" dirty="0">
                <a:solidFill>
                  <a:srgbClr val="C00000"/>
                </a:solidFill>
                <a:latin typeface="Georgia" panose="02040502050405020303" pitchFamily="18" charset="0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39A4364-F09E-4ACC-9F7A-B2AC99D5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5882" y="1853135"/>
              <a:ext cx="2911363" cy="246696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EA00A0C-000F-4523-8772-44B92BD47D1B}"/>
                </a:ext>
              </a:extLst>
            </p:cNvPr>
            <p:cNvSpPr txBox="1"/>
            <p:nvPr/>
          </p:nvSpPr>
          <p:spPr>
            <a:xfrm>
              <a:off x="4715882" y="1084489"/>
              <a:ext cx="2760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gradFill flip="none" rotWithShape="1">
                    <a:gsLst>
                      <a:gs pos="0">
                        <a:srgbClr val="16FFF7"/>
                      </a:gs>
                      <a:gs pos="100000">
                        <a:srgbClr val="E9FD92"/>
                      </a:gs>
                    </a:gsLst>
                    <a:lin ang="0" scaled="1"/>
                    <a:tileRect/>
                  </a:gradFill>
                  <a:latin typeface="腾讯体"/>
                  <a:ea typeface="腾讯体"/>
                </a:defRPr>
              </a:lvl1pPr>
            </a:lstStyle>
            <a:p>
              <a:r>
                <a:rPr lang="en-US" altLang="zh-CN" sz="2400" b="1" dirty="0">
                  <a:solidFill>
                    <a:srgbClr val="C0000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Rich </a:t>
              </a:r>
              <a:r>
                <a:rPr lang="en-US" altLang="zh-CN" sz="2400" b="1" dirty="0" err="1">
                  <a:solidFill>
                    <a:srgbClr val="C0000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mutipath</a:t>
              </a:r>
              <a:endParaRPr lang="zh-CN" altLang="en-US" sz="2400" b="1" dirty="0">
                <a:solidFill>
                  <a:srgbClr val="C00000"/>
                </a:solidFill>
                <a:latin typeface="Georgia" panose="02040502050405020303" pitchFamily="18" charset="0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D00A845-833F-43C1-8BC4-F10D52E9C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6218" y="1914017"/>
              <a:ext cx="2996983" cy="2447221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36A1043-6690-46EF-A39E-32DF23F2CC38}"/>
                </a:ext>
              </a:extLst>
            </p:cNvPr>
            <p:cNvSpPr txBox="1"/>
            <p:nvPr/>
          </p:nvSpPr>
          <p:spPr>
            <a:xfrm>
              <a:off x="8466218" y="1090526"/>
              <a:ext cx="2996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gradFill flip="none" rotWithShape="1">
                    <a:gsLst>
                      <a:gs pos="0">
                        <a:srgbClr val="16FFF7"/>
                      </a:gs>
                      <a:gs pos="100000">
                        <a:srgbClr val="E9FD92"/>
                      </a:gs>
                    </a:gsLst>
                    <a:lin ang="0" scaled="1"/>
                    <a:tileRect/>
                  </a:gradFill>
                  <a:latin typeface="腾讯体"/>
                  <a:ea typeface="腾讯体"/>
                </a:defRPr>
              </a:lvl1pPr>
            </a:lstStyle>
            <a:p>
              <a:r>
                <a:rPr lang="en-US" altLang="zh-CN" sz="2400" b="1" dirty="0">
                  <a:solidFill>
                    <a:srgbClr val="C0000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Frequent </a:t>
              </a:r>
              <a:r>
                <a:rPr lang="en-US" altLang="zh-CN" sz="2400" b="1" dirty="0" err="1">
                  <a:solidFill>
                    <a:srgbClr val="C00000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NLoS</a:t>
              </a:r>
              <a:endParaRPr lang="zh-CN" altLang="en-US" sz="2400" b="1" dirty="0">
                <a:solidFill>
                  <a:srgbClr val="C00000"/>
                </a:solidFill>
                <a:latin typeface="Georgia" panose="02040502050405020303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6C5CC84B-2CEA-467F-BD67-215351335457}"/>
              </a:ext>
            </a:extLst>
          </p:cNvPr>
          <p:cNvSpPr/>
          <p:nvPr/>
        </p:nvSpPr>
        <p:spPr>
          <a:xfrm>
            <a:off x="4536925" y="4511029"/>
            <a:ext cx="29113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RF-based methods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7293978-22E6-4C5B-850E-2B24597975C0}"/>
              </a:ext>
            </a:extLst>
          </p:cNvPr>
          <p:cNvSpPr txBox="1"/>
          <p:nvPr/>
        </p:nvSpPr>
        <p:spPr>
          <a:xfrm>
            <a:off x="8178264" y="5062915"/>
            <a:ext cx="30645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rgbClr val="16FFF7"/>
                    </a:gs>
                    <a:gs pos="100000">
                      <a:srgbClr val="E9FD92"/>
                    </a:gs>
                  </a:gsLst>
                  <a:lin ang="0" scaled="1"/>
                  <a:tileRect/>
                </a:gradFill>
                <a:latin typeface="腾讯体"/>
                <a:ea typeface="腾讯体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suffer from </a:t>
            </a:r>
            <a:r>
              <a:rPr lang="en-US" altLang="zh-CN" sz="1600" dirty="0">
                <a:solidFill>
                  <a:srgbClr val="C0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target loss </a:t>
            </a:r>
            <a:r>
              <a:rPr lang="en-US" altLang="zh-CN" sz="16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due to frequent </a:t>
            </a:r>
            <a:r>
              <a:rPr lang="en-US" altLang="zh-CN" sz="1600" dirty="0" err="1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NLoS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B890D6C-E3DD-4E84-BCDD-954398C80074}"/>
              </a:ext>
            </a:extLst>
          </p:cNvPr>
          <p:cNvSpPr/>
          <p:nvPr/>
        </p:nvSpPr>
        <p:spPr>
          <a:xfrm>
            <a:off x="914793" y="5110169"/>
            <a:ext cx="2921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  <a:ea typeface="微软雅黑" panose="020B0503020204020204" pitchFamily="34" charset="-122"/>
              </a:rPr>
              <a:t>suffer from </a:t>
            </a:r>
            <a:r>
              <a:rPr lang="en-US" altLang="zh-CN" dirty="0">
                <a:solidFill>
                  <a:srgbClr val="C0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error </a:t>
            </a:r>
            <a:r>
              <a:rPr lang="en-US" altLang="zh-CN" dirty="0" err="1">
                <a:solidFill>
                  <a:srgbClr val="C0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accumu-lation</a:t>
            </a:r>
            <a:r>
              <a:rPr lang="en-US" altLang="zh-CN" dirty="0">
                <a:solidFill>
                  <a:srgbClr val="C0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微软雅黑" panose="020B0503020204020204" pitchFamily="34" charset="-122"/>
              </a:rPr>
              <a:t>due to lack of absolute coordinate.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5960C92-C1F9-4804-9696-1212217D19F4}"/>
              </a:ext>
            </a:extLst>
          </p:cNvPr>
          <p:cNvSpPr/>
          <p:nvPr/>
        </p:nvSpPr>
        <p:spPr>
          <a:xfrm>
            <a:off x="8134722" y="4508025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Infrared-based methods </a:t>
            </a:r>
          </a:p>
        </p:txBody>
      </p:sp>
    </p:spTree>
    <p:extLst>
      <p:ext uri="{BB962C8B-B14F-4D97-AF65-F5344CB8AC3E}">
        <p14:creationId xmlns:p14="http://schemas.microsoft.com/office/powerpoint/2010/main" val="48735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FAA28-859F-47BD-B703-236A52ED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FD6827-AB23-4348-82AE-D352A05D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9BE614A-17D0-4068-B0BF-16FEF344D668}"/>
              </a:ext>
            </a:extLst>
          </p:cNvPr>
          <p:cNvGrpSpPr/>
          <p:nvPr/>
        </p:nvGrpSpPr>
        <p:grpSpPr>
          <a:xfrm>
            <a:off x="993197" y="940004"/>
            <a:ext cx="8067676" cy="4046576"/>
            <a:chOff x="2062162" y="940004"/>
            <a:chExt cx="8067676" cy="404657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DCF8CBB-AA21-4B31-8F5E-42BDFFE24433}"/>
                </a:ext>
              </a:extLst>
            </p:cNvPr>
            <p:cNvSpPr/>
            <p:nvPr/>
          </p:nvSpPr>
          <p:spPr>
            <a:xfrm>
              <a:off x="2062162" y="940004"/>
              <a:ext cx="8067676" cy="4046576"/>
            </a:xfrm>
            <a:prstGeom prst="roundRect">
              <a:avLst>
                <a:gd name="adj" fmla="val 78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6616BD1-D8EE-4EF1-A452-2065E44B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776" y="1125984"/>
              <a:ext cx="7858448" cy="3674616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C798CD45-C03A-4153-999E-24720F978623}"/>
              </a:ext>
            </a:extLst>
          </p:cNvPr>
          <p:cNvSpPr/>
          <p:nvPr/>
        </p:nvSpPr>
        <p:spPr>
          <a:xfrm>
            <a:off x="-1" y="5468813"/>
            <a:ext cx="12192001" cy="883427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An acoustics based inertial measurement working in </a:t>
            </a:r>
            <a:r>
              <a:rPr kumimoji="1" lang="en-US" altLang="zh-CN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Microsoft YaHei" charset="0"/>
              </a:rPr>
              <a:t>both </a:t>
            </a:r>
            <a:r>
              <a:rPr kumimoji="1" lang="en-US" altLang="zh-CN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Microsoft YaHei" charset="0"/>
              </a:rPr>
              <a:t>LoS</a:t>
            </a:r>
            <a:r>
              <a:rPr kumimoji="1" lang="en-US" altLang="zh-CN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Microsoft YaHei" charset="0"/>
              </a:rPr>
              <a:t> and </a:t>
            </a:r>
            <a:r>
              <a:rPr kumimoji="1" lang="en-US" altLang="zh-CN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Microsoft YaHei" charset="0"/>
              </a:rPr>
              <a:t>NLoS</a:t>
            </a:r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.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5AE7C99-0C97-4742-AB7D-C375CDF56699}"/>
              </a:ext>
            </a:extLst>
          </p:cNvPr>
          <p:cNvGrpSpPr/>
          <p:nvPr/>
        </p:nvGrpSpPr>
        <p:grpSpPr>
          <a:xfrm>
            <a:off x="9258301" y="1744646"/>
            <a:ext cx="1835888" cy="836372"/>
            <a:chOff x="9258301" y="1198546"/>
            <a:chExt cx="1835888" cy="83637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2D83011-B5E0-4E4D-AA2A-110A4FA336AB}"/>
                </a:ext>
              </a:extLst>
            </p:cNvPr>
            <p:cNvSpPr/>
            <p:nvPr/>
          </p:nvSpPr>
          <p:spPr>
            <a:xfrm>
              <a:off x="9258301" y="1258196"/>
              <a:ext cx="250032" cy="250032"/>
            </a:xfrm>
            <a:prstGeom prst="rect">
              <a:avLst/>
            </a:prstGeom>
            <a:solidFill>
              <a:srgbClr val="81308C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B1BFED6-8584-4F37-90B9-D2B16E831A5F}"/>
                </a:ext>
              </a:extLst>
            </p:cNvPr>
            <p:cNvSpPr/>
            <p:nvPr/>
          </p:nvSpPr>
          <p:spPr>
            <a:xfrm>
              <a:off x="9511705" y="1198546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latin typeface="Georgia" panose="02040502050405020303" pitchFamily="18" charset="0"/>
                  <a:ea typeface="Microsoft YaHei" charset="0"/>
                </a:rPr>
                <a:t>Mean Error</a:t>
              </a:r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DD508E-A22E-4720-ACA5-66EF4BFD33EC}"/>
                </a:ext>
              </a:extLst>
            </p:cNvPr>
            <p:cNvSpPr/>
            <p:nvPr/>
          </p:nvSpPr>
          <p:spPr>
            <a:xfrm>
              <a:off x="9511705" y="1511698"/>
              <a:ext cx="144302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rPr>
                <a:t>1.43m</a:t>
              </a:r>
              <a:r>
                <a:rPr kumimoji="1" lang="en-US" altLang="zh-CN" sz="1400" dirty="0">
                  <a:latin typeface="Georgia" panose="02040502050405020303" pitchFamily="18" charset="0"/>
                  <a:ea typeface="Microsoft YaHei" charset="0"/>
                </a:rPr>
                <a:t> in </a:t>
              </a:r>
              <a:r>
                <a:rPr kumimoji="1" lang="en-US" altLang="zh-CN" sz="1400" dirty="0" err="1">
                  <a:latin typeface="Georgia" panose="02040502050405020303" pitchFamily="18" charset="0"/>
                  <a:ea typeface="Microsoft YaHei" charset="0"/>
                </a:rPr>
                <a:t>LoS</a:t>
              </a:r>
              <a:endParaRPr kumimoji="1" lang="en-US" altLang="zh-CN" sz="1400" dirty="0">
                <a:latin typeface="Georgia" panose="02040502050405020303" pitchFamily="18" charset="0"/>
                <a:ea typeface="Microsoft YaHei" charset="0"/>
              </a:endParaRPr>
            </a:p>
            <a:p>
              <a:r>
                <a:rPr kumimoji="1" lang="en-US" altLang="zh-CN" sz="1400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rPr>
                <a:t>1.89m</a:t>
              </a:r>
              <a:r>
                <a:rPr kumimoji="1" lang="en-US" altLang="zh-CN" sz="1400" dirty="0">
                  <a:latin typeface="Georgia" panose="02040502050405020303" pitchFamily="18" charset="0"/>
                  <a:ea typeface="Microsoft YaHei" charset="0"/>
                </a:rPr>
                <a:t> in </a:t>
              </a:r>
              <a:r>
                <a:rPr kumimoji="1" lang="en-US" altLang="zh-CN" sz="1400" dirty="0" err="1">
                  <a:latin typeface="Georgia" panose="02040502050405020303" pitchFamily="18" charset="0"/>
                  <a:ea typeface="Microsoft YaHei" charset="0"/>
                </a:rPr>
                <a:t>NLoS</a:t>
              </a:r>
              <a:endParaRPr lang="zh-CN" altLang="en-US" sz="1400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C70AF7E-E8F9-4505-BF37-26ADCE1042C3}"/>
              </a:ext>
            </a:extLst>
          </p:cNvPr>
          <p:cNvGrpSpPr/>
          <p:nvPr/>
        </p:nvGrpSpPr>
        <p:grpSpPr>
          <a:xfrm>
            <a:off x="9254929" y="3347660"/>
            <a:ext cx="2802500" cy="836372"/>
            <a:chOff x="9254929" y="2433260"/>
            <a:chExt cx="2802500" cy="836372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D8C0926-799D-435C-A08D-0A9FB8AC02D1}"/>
                </a:ext>
              </a:extLst>
            </p:cNvPr>
            <p:cNvSpPr/>
            <p:nvPr/>
          </p:nvSpPr>
          <p:spPr>
            <a:xfrm>
              <a:off x="9254929" y="2492910"/>
              <a:ext cx="250032" cy="250032"/>
            </a:xfrm>
            <a:prstGeom prst="rect">
              <a:avLst/>
            </a:prstGeom>
            <a:solidFill>
              <a:srgbClr val="81308C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C7C6D2C-6CEB-4682-AFAE-F32C203D1FC5}"/>
                </a:ext>
              </a:extLst>
            </p:cNvPr>
            <p:cNvSpPr/>
            <p:nvPr/>
          </p:nvSpPr>
          <p:spPr>
            <a:xfrm>
              <a:off x="9508333" y="2433260"/>
              <a:ext cx="23823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latin typeface="Georgia" panose="02040502050405020303" pitchFamily="18" charset="0"/>
                  <a:ea typeface="Microsoft YaHei" charset="0"/>
                </a:rPr>
                <a:t>Error Comparison</a:t>
              </a:r>
              <a:endParaRPr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1FBF95A-4C2C-440B-9B8C-0BEB0A010C1D}"/>
                </a:ext>
              </a:extLst>
            </p:cNvPr>
            <p:cNvSpPr/>
            <p:nvPr/>
          </p:nvSpPr>
          <p:spPr>
            <a:xfrm>
              <a:off x="9508333" y="2746412"/>
              <a:ext cx="25490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rPr>
                <a:t>46%</a:t>
              </a:r>
              <a:r>
                <a:rPr kumimoji="1" lang="en-US" altLang="zh-CN" sz="1400" dirty="0">
                  <a:latin typeface="Georgia" panose="02040502050405020303" pitchFamily="18" charset="0"/>
                  <a:ea typeface="Microsoft YaHei" charset="0"/>
                </a:rPr>
                <a:t> less than UWB in </a:t>
              </a:r>
              <a:r>
                <a:rPr kumimoji="1" lang="en-US" altLang="zh-CN" sz="1400" dirty="0" err="1">
                  <a:latin typeface="Georgia" panose="02040502050405020303" pitchFamily="18" charset="0"/>
                  <a:ea typeface="Microsoft YaHei" charset="0"/>
                </a:rPr>
                <a:t>NLoS</a:t>
              </a:r>
              <a:endParaRPr kumimoji="1" lang="en-US" altLang="zh-CN" sz="1400" dirty="0">
                <a:latin typeface="Georgia" panose="02040502050405020303" pitchFamily="18" charset="0"/>
                <a:ea typeface="Microsoft YaHei" charset="0"/>
              </a:endParaRPr>
            </a:p>
            <a:p>
              <a:r>
                <a:rPr kumimoji="1" lang="en-US" altLang="zh-CN" sz="1400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rPr>
                <a:t>57% </a:t>
              </a:r>
              <a:r>
                <a:rPr kumimoji="1" lang="en-US" altLang="zh-CN" sz="1400" dirty="0">
                  <a:latin typeface="Georgia" panose="02040502050405020303" pitchFamily="18" charset="0"/>
                  <a:ea typeface="Microsoft YaHei" charset="0"/>
                </a:rPr>
                <a:t>less than GPS in outdoor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16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329A82B9-58D4-4816-A2C8-299E8603FF29}"/>
              </a:ext>
            </a:extLst>
          </p:cNvPr>
          <p:cNvSpPr/>
          <p:nvPr/>
        </p:nvSpPr>
        <p:spPr>
          <a:xfrm>
            <a:off x="4437993" y="871995"/>
            <a:ext cx="7568010" cy="4384101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49AADD-D8F8-4812-ABAE-989C384B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AEEE2-7328-414E-9706-FE343CF5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5" name="hor1">
            <a:hlinkClick r:id="" action="ppaction://media"/>
            <a:extLst>
              <a:ext uri="{FF2B5EF4-FFF2-40B4-BE49-F238E27FC236}">
                <a16:creationId xmlns:a16="http://schemas.microsoft.com/office/drawing/2014/main" id="{8A12F746-0BE2-4E3B-A84D-705399702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0800000">
            <a:off x="8471832" y="3133725"/>
            <a:ext cx="3200000" cy="1800000"/>
          </a:xfrm>
          <a:prstGeom prst="rect">
            <a:avLst/>
          </a:prstGeom>
        </p:spPr>
      </p:pic>
      <p:pic>
        <p:nvPicPr>
          <p:cNvPr id="22" name="ver1">
            <a:hlinkClick r:id="" action="ppaction://media"/>
            <a:extLst>
              <a:ext uri="{FF2B5EF4-FFF2-40B4-BE49-F238E27FC236}">
                <a16:creationId xmlns:a16="http://schemas.microsoft.com/office/drawing/2014/main" id="{BB076747-9F13-4A12-94AC-783336556F0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79824" y="3133724"/>
            <a:ext cx="3200000" cy="1800000"/>
          </a:xfrm>
          <a:prstGeom prst="rect">
            <a:avLst/>
          </a:prstGeom>
        </p:spPr>
      </p:pic>
      <p:pic>
        <p:nvPicPr>
          <p:cNvPr id="23" name="yaw1">
            <a:hlinkClick r:id="" action="ppaction://media"/>
            <a:extLst>
              <a:ext uri="{FF2B5EF4-FFF2-40B4-BE49-F238E27FC236}">
                <a16:creationId xmlns:a16="http://schemas.microsoft.com/office/drawing/2014/main" id="{E87B0A52-86EF-4B66-8471-479380F94CF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71832" y="968550"/>
            <a:ext cx="3200000" cy="180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89A839F-430A-4832-A009-B0D3969A63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997" y="900979"/>
            <a:ext cx="3856567" cy="2142537"/>
          </a:xfrm>
          <a:prstGeom prst="rect">
            <a:avLst/>
          </a:prstGeom>
        </p:spPr>
      </p:pic>
      <p:pic>
        <p:nvPicPr>
          <p:cNvPr id="27" name="hover">
            <a:hlinkClick r:id="" action="ppaction://media"/>
            <a:extLst>
              <a:ext uri="{FF2B5EF4-FFF2-40B4-BE49-F238E27FC236}">
                <a16:creationId xmlns:a16="http://schemas.microsoft.com/office/drawing/2014/main" id="{A41D71E0-99B5-40AD-B11E-4CD7B3EF2AE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79824" y="968550"/>
            <a:ext cx="3200000" cy="18000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AA137976-43C0-45ED-A3D3-11529DF1CFD7}"/>
              </a:ext>
            </a:extLst>
          </p:cNvPr>
          <p:cNvSpPr/>
          <p:nvPr/>
        </p:nvSpPr>
        <p:spPr>
          <a:xfrm>
            <a:off x="4679824" y="2695258"/>
            <a:ext cx="3199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Hovering Motion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968741E-2BA5-425C-B026-D9DF93B6561B}"/>
              </a:ext>
            </a:extLst>
          </p:cNvPr>
          <p:cNvSpPr/>
          <p:nvPr/>
        </p:nvSpPr>
        <p:spPr>
          <a:xfrm>
            <a:off x="8471832" y="2695258"/>
            <a:ext cx="3199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Yaw Motion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CB01302-3787-435A-83CF-3886D78A4B90}"/>
              </a:ext>
            </a:extLst>
          </p:cNvPr>
          <p:cNvSpPr/>
          <p:nvPr/>
        </p:nvSpPr>
        <p:spPr>
          <a:xfrm>
            <a:off x="4679823" y="4857780"/>
            <a:ext cx="3199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Vertical Motion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22FD2A7-FD2D-43E5-B9CD-21836F668154}"/>
              </a:ext>
            </a:extLst>
          </p:cNvPr>
          <p:cNvSpPr/>
          <p:nvPr/>
        </p:nvSpPr>
        <p:spPr>
          <a:xfrm>
            <a:off x="8471831" y="4855986"/>
            <a:ext cx="3199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Horizontal Motion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967EB4A-3E52-4FB7-896B-A5331EAC9508}"/>
              </a:ext>
            </a:extLst>
          </p:cNvPr>
          <p:cNvSpPr/>
          <p:nvPr/>
        </p:nvSpPr>
        <p:spPr>
          <a:xfrm>
            <a:off x="-1" y="5468813"/>
            <a:ext cx="12192001" cy="883427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Different motions lead to </a:t>
            </a:r>
            <a:r>
              <a:rPr kumimoji="1" lang="en-US" altLang="zh-CN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Microsoft YaHei" charset="0"/>
              </a:rPr>
              <a:t>unique dynamics of propellers</a:t>
            </a:r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and fuselage.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469961A-BAC1-4150-96C3-231BA87AB7F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"/>
          <a:stretch/>
        </p:blipFill>
        <p:spPr>
          <a:xfrm>
            <a:off x="869177" y="3145163"/>
            <a:ext cx="2478862" cy="2110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0F0907E2-682C-4F15-BC35-DB8355C4964C}"/>
              </a:ext>
            </a:extLst>
          </p:cNvPr>
          <p:cNvSpPr/>
          <p:nvPr/>
        </p:nvSpPr>
        <p:spPr>
          <a:xfrm>
            <a:off x="242888" y="1478757"/>
            <a:ext cx="1535906" cy="128979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986E187-E7F5-43C0-8E26-52BF7C114F83}"/>
              </a:ext>
            </a:extLst>
          </p:cNvPr>
          <p:cNvCxnSpPr/>
          <p:nvPr/>
        </p:nvCxnSpPr>
        <p:spPr>
          <a:xfrm>
            <a:off x="242888" y="2768550"/>
            <a:ext cx="607218" cy="36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7FC90C7-02A2-41CC-8EF4-4A969B4A95C7}"/>
              </a:ext>
            </a:extLst>
          </p:cNvPr>
          <p:cNvCxnSpPr>
            <a:cxnSpLocks/>
          </p:cNvCxnSpPr>
          <p:nvPr/>
        </p:nvCxnSpPr>
        <p:spPr>
          <a:xfrm>
            <a:off x="1778794" y="2768549"/>
            <a:ext cx="1593056" cy="346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2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6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7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8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 mute="1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60E0A-6739-46D1-B737-F0D81F1F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Insight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3D52E6-5033-47E7-B217-D1B3006A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hor1">
            <a:hlinkClick r:id="" action="ppaction://media"/>
            <a:extLst>
              <a:ext uri="{FF2B5EF4-FFF2-40B4-BE49-F238E27FC236}">
                <a16:creationId xmlns:a16="http://schemas.microsoft.com/office/drawing/2014/main" id="{491589F2-CBF7-4E1A-8104-B86202D8A5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0800000">
            <a:off x="9274184" y="1476722"/>
            <a:ext cx="2560000" cy="1440000"/>
          </a:xfrm>
          <a:prstGeom prst="rect">
            <a:avLst/>
          </a:prstGeom>
        </p:spPr>
      </p:pic>
      <p:pic>
        <p:nvPicPr>
          <p:cNvPr id="6" name="ver1">
            <a:hlinkClick r:id="" action="ppaction://media"/>
            <a:extLst>
              <a:ext uri="{FF2B5EF4-FFF2-40B4-BE49-F238E27FC236}">
                <a16:creationId xmlns:a16="http://schemas.microsoft.com/office/drawing/2014/main" id="{A2F6CD14-2593-4A53-8F8D-9F24F37CFE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02835" y="1476722"/>
            <a:ext cx="2560000" cy="1440000"/>
          </a:xfrm>
          <a:prstGeom prst="rect">
            <a:avLst/>
          </a:prstGeom>
        </p:spPr>
      </p:pic>
      <p:pic>
        <p:nvPicPr>
          <p:cNvPr id="7" name="yaw1">
            <a:hlinkClick r:id="" action="ppaction://media"/>
            <a:extLst>
              <a:ext uri="{FF2B5EF4-FFF2-40B4-BE49-F238E27FC236}">
                <a16:creationId xmlns:a16="http://schemas.microsoft.com/office/drawing/2014/main" id="{37CBCFFB-0847-4208-AD97-98C0CE8E8C4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335980" y="1476722"/>
            <a:ext cx="2560000" cy="1440000"/>
          </a:xfrm>
          <a:prstGeom prst="rect">
            <a:avLst/>
          </a:prstGeom>
        </p:spPr>
      </p:pic>
      <p:pic>
        <p:nvPicPr>
          <p:cNvPr id="8" name="hover">
            <a:hlinkClick r:id="" action="ppaction://media"/>
            <a:extLst>
              <a:ext uri="{FF2B5EF4-FFF2-40B4-BE49-F238E27FC236}">
                <a16:creationId xmlns:a16="http://schemas.microsoft.com/office/drawing/2014/main" id="{D8C4A35C-8D05-42D3-80EC-E0D94C11332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9125" y="1476722"/>
            <a:ext cx="2560000" cy="144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7D59EB9-017D-4E5F-8C42-2B5C3FCDFB88}"/>
              </a:ext>
            </a:extLst>
          </p:cNvPr>
          <p:cNvSpPr/>
          <p:nvPr/>
        </p:nvSpPr>
        <p:spPr>
          <a:xfrm>
            <a:off x="369125" y="2916722"/>
            <a:ext cx="2555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Hovering Motion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96B733-DAF1-44A1-A3D6-FF600FE502C6}"/>
              </a:ext>
            </a:extLst>
          </p:cNvPr>
          <p:cNvSpPr/>
          <p:nvPr/>
        </p:nvSpPr>
        <p:spPr>
          <a:xfrm>
            <a:off x="3331486" y="2916722"/>
            <a:ext cx="2564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Yaw Motion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605C15-924E-4692-954E-FD780FF955BC}"/>
              </a:ext>
            </a:extLst>
          </p:cNvPr>
          <p:cNvSpPr/>
          <p:nvPr/>
        </p:nvSpPr>
        <p:spPr>
          <a:xfrm>
            <a:off x="6298341" y="2912984"/>
            <a:ext cx="25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Vertical Motion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BDF90C-12D9-4F4D-9782-38F24ADA4152}"/>
              </a:ext>
            </a:extLst>
          </p:cNvPr>
          <p:cNvSpPr/>
          <p:nvPr/>
        </p:nvSpPr>
        <p:spPr>
          <a:xfrm>
            <a:off x="9260702" y="2912983"/>
            <a:ext cx="2573482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Horizontal Motion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9332A9F-D4F4-481F-92F4-D351C574C23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0" r="50000"/>
          <a:stretch/>
        </p:blipFill>
        <p:spPr>
          <a:xfrm>
            <a:off x="3379573" y="3332166"/>
            <a:ext cx="2468319" cy="204911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F854CF3-900F-43A0-90D4-2A534516E33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210"/>
          <a:stretch/>
        </p:blipFill>
        <p:spPr>
          <a:xfrm>
            <a:off x="6344181" y="3332167"/>
            <a:ext cx="2468319" cy="204911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81C2A3A-AE72-4675-B842-83059DD484F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43" r="166"/>
          <a:stretch/>
        </p:blipFill>
        <p:spPr>
          <a:xfrm>
            <a:off x="9308789" y="3332168"/>
            <a:ext cx="2468319" cy="204910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2811B40-8F54-4D4D-9C37-E5B727262AF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13"/>
          <a:stretch/>
        </p:blipFill>
        <p:spPr>
          <a:xfrm>
            <a:off x="378011" y="3332166"/>
            <a:ext cx="2537734" cy="204911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DCEB291-C904-44FC-956B-C63676E2975B}"/>
              </a:ext>
            </a:extLst>
          </p:cNvPr>
          <p:cNvSpPr/>
          <p:nvPr/>
        </p:nvSpPr>
        <p:spPr>
          <a:xfrm>
            <a:off x="-1" y="5468813"/>
            <a:ext cx="12192001" cy="883427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Unique dynamics of propellers lead to </a:t>
            </a:r>
            <a:r>
              <a:rPr kumimoji="1" lang="en-US" altLang="zh-CN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Microsoft YaHei" charset="0"/>
              </a:rPr>
              <a:t>distinct acoustic features</a:t>
            </a:r>
          </a:p>
        </p:txBody>
      </p:sp>
    </p:spTree>
    <p:extLst>
      <p:ext uri="{BB962C8B-B14F-4D97-AF65-F5344CB8AC3E}">
        <p14:creationId xmlns:p14="http://schemas.microsoft.com/office/powerpoint/2010/main" val="256500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31634BAC-F3BA-46F8-93F0-66BE6F097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240288"/>
              </p:ext>
            </p:extLst>
          </p:nvPr>
        </p:nvGraphicFramePr>
        <p:xfrm>
          <a:off x="2206006" y="2316450"/>
          <a:ext cx="7246391" cy="25213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6391">
                  <a:extLst>
                    <a:ext uri="{9D8B030D-6E8A-4147-A177-3AD203B41FA5}">
                      <a16:colId xmlns:a16="http://schemas.microsoft.com/office/drawing/2014/main" val="7565732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832212864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798323563"/>
                    </a:ext>
                  </a:extLst>
                </a:gridCol>
              </a:tblGrid>
              <a:tr h="619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20000"/>
                        </a:lnSpc>
                      </a:pP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lt"/>
                        </a:rPr>
                        <a:t>Single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 Peak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lt"/>
                        </a:rPr>
                        <a:t>Multiple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 Peak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017815"/>
                  </a:ext>
                </a:extLst>
              </a:tr>
              <a:tr h="95094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lt"/>
                        </a:rPr>
                        <a:t>Unstable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24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DoA</a:t>
                      </a:r>
                      <a:endParaRPr lang="en-US" altLang="zh-CN" sz="2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Vertical linear</a:t>
                      </a:r>
                    </a:p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motion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Horizontal</a:t>
                      </a:r>
                    </a:p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linear motion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072477"/>
                  </a:ext>
                </a:extLst>
              </a:tr>
              <a:tr h="95094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lt"/>
                        </a:rPr>
                        <a:t>Stable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CN" sz="24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DoA</a:t>
                      </a:r>
                      <a:endParaRPr lang="en-US" altLang="zh-CN" sz="2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Hovering motion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Yaw motion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748989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BD8AD227-AC94-4807-97A1-51226E0F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AIM Overview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C41D1A-850F-4B8D-9AC2-F9888DA6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D3CABA2-B34C-4823-B6A1-E75EA48EA568}"/>
              </a:ext>
            </a:extLst>
          </p:cNvPr>
          <p:cNvGrpSpPr/>
          <p:nvPr/>
        </p:nvGrpSpPr>
        <p:grpSpPr>
          <a:xfrm>
            <a:off x="169768" y="5262563"/>
            <a:ext cx="11852464" cy="895350"/>
            <a:chOff x="230764" y="5262563"/>
            <a:chExt cx="11852464" cy="89535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9DD12676-5698-4AAB-8CD9-1071C7102517}"/>
                </a:ext>
              </a:extLst>
            </p:cNvPr>
            <p:cNvSpPr/>
            <p:nvPr/>
          </p:nvSpPr>
          <p:spPr>
            <a:xfrm>
              <a:off x="230764" y="5262563"/>
              <a:ext cx="2614774" cy="895350"/>
            </a:xfrm>
            <a:prstGeom prst="roundRect">
              <a:avLst>
                <a:gd name="adj" fmla="val 19433"/>
              </a:avLst>
            </a:prstGeom>
            <a:solidFill>
              <a:srgbClr val="660874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pc="-100" dirty="0">
                  <a:solidFill>
                    <a:schemeClr val="bg1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Entirely passive scheme 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EEEECBE-43B9-485D-B65D-6A38270188FF}"/>
                </a:ext>
              </a:extLst>
            </p:cNvPr>
            <p:cNvSpPr/>
            <p:nvPr/>
          </p:nvSpPr>
          <p:spPr>
            <a:xfrm>
              <a:off x="9468454" y="5262563"/>
              <a:ext cx="2614774" cy="895350"/>
            </a:xfrm>
            <a:prstGeom prst="roundRect">
              <a:avLst>
                <a:gd name="adj" fmla="val 19433"/>
              </a:avLst>
            </a:prstGeom>
            <a:solidFill>
              <a:srgbClr val="660874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pc="-100" dirty="0">
                  <a:solidFill>
                    <a:schemeClr val="bg1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No hardware modification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1B40360-4AB5-4AA4-8FBA-D551761A8161}"/>
                </a:ext>
              </a:extLst>
            </p:cNvPr>
            <p:cNvSpPr/>
            <p:nvPr/>
          </p:nvSpPr>
          <p:spPr>
            <a:xfrm>
              <a:off x="3309994" y="5262563"/>
              <a:ext cx="2614774" cy="895350"/>
            </a:xfrm>
            <a:prstGeom prst="roundRect">
              <a:avLst>
                <a:gd name="adj" fmla="val 19433"/>
              </a:avLst>
            </a:prstGeom>
            <a:solidFill>
              <a:srgbClr val="660874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pc="-100" dirty="0">
                  <a:solidFill>
                    <a:schemeClr val="bg1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Work across </a:t>
              </a:r>
              <a:r>
                <a:rPr lang="en-US" altLang="zh-CN" sz="2400" b="1" spc="-100" dirty="0" err="1">
                  <a:solidFill>
                    <a:schemeClr val="bg1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LoS</a:t>
              </a:r>
              <a:r>
                <a:rPr lang="en-US" altLang="zh-CN" sz="2400" b="1" spc="-100" dirty="0">
                  <a:solidFill>
                    <a:schemeClr val="bg1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 &amp; </a:t>
              </a:r>
              <a:r>
                <a:rPr lang="en-US" altLang="zh-CN" sz="2400" b="1" spc="-100" dirty="0" err="1">
                  <a:solidFill>
                    <a:schemeClr val="bg1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NLoS</a:t>
              </a:r>
              <a:r>
                <a:rPr lang="en-US" altLang="zh-CN" sz="2400" b="1" spc="-100" dirty="0">
                  <a:solidFill>
                    <a:schemeClr val="bg1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2D47177-1644-4D82-87B2-F48E894C4BE7}"/>
                </a:ext>
              </a:extLst>
            </p:cNvPr>
            <p:cNvSpPr/>
            <p:nvPr/>
          </p:nvSpPr>
          <p:spPr>
            <a:xfrm>
              <a:off x="6389224" y="5262563"/>
              <a:ext cx="2614774" cy="895350"/>
            </a:xfrm>
            <a:prstGeom prst="roundRect">
              <a:avLst>
                <a:gd name="adj" fmla="val 19433"/>
              </a:avLst>
            </a:prstGeom>
            <a:solidFill>
              <a:srgbClr val="660874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pc="-100" dirty="0">
                  <a:solidFill>
                    <a:schemeClr val="bg1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Scalable to arbitrary range</a:t>
              </a:r>
            </a:p>
          </p:txBody>
        </p:sp>
      </p:grpSp>
      <p:sp>
        <p:nvSpPr>
          <p:cNvPr id="26" name="标题 1">
            <a:extLst>
              <a:ext uri="{FF2B5EF4-FFF2-40B4-BE49-F238E27FC236}">
                <a16:creationId xmlns:a16="http://schemas.microsoft.com/office/drawing/2014/main" id="{F4BAD4E0-C630-43A0-8248-EC865B43EC23}"/>
              </a:ext>
            </a:extLst>
          </p:cNvPr>
          <p:cNvSpPr txBox="1">
            <a:spLocks/>
          </p:cNvSpPr>
          <p:nvPr/>
        </p:nvSpPr>
        <p:spPr>
          <a:xfrm>
            <a:off x="2299376" y="860048"/>
            <a:ext cx="6761497" cy="1245533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3000" dirty="0">
                <a:solidFill>
                  <a:srgbClr val="8130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</a:t>
            </a:r>
            <a:r>
              <a:rPr lang="en-US" altLang="zh-CN" sz="3000" dirty="0">
                <a:latin typeface="Georgia" panose="02040502050405020303" pitchFamily="18" charset="0"/>
              </a:rPr>
              <a:t>coustic </a:t>
            </a:r>
            <a:r>
              <a:rPr lang="en-US" altLang="zh-CN" sz="3000" dirty="0">
                <a:solidFill>
                  <a:srgbClr val="8130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</a:t>
            </a:r>
            <a:r>
              <a:rPr lang="en-US" altLang="zh-CN" sz="3000" dirty="0">
                <a:latin typeface="Georgia" panose="02040502050405020303" pitchFamily="18" charset="0"/>
              </a:rPr>
              <a:t>nertial </a:t>
            </a:r>
            <a:r>
              <a:rPr lang="en-US" altLang="zh-CN" sz="3000" dirty="0">
                <a:solidFill>
                  <a:srgbClr val="8130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</a:t>
            </a:r>
            <a:r>
              <a:rPr lang="en-US" altLang="zh-CN" sz="3000" dirty="0">
                <a:latin typeface="Georgia" panose="02040502050405020303" pitchFamily="18" charset="0"/>
              </a:rPr>
              <a:t>easurement</a:t>
            </a:r>
          </a:p>
          <a:p>
            <a:pPr>
              <a:lnSpc>
                <a:spcPct val="110000"/>
              </a:lnSpc>
            </a:pPr>
            <a:r>
              <a:rPr lang="en-US" altLang="zh-CN" sz="2800" b="0" dirty="0">
                <a:latin typeface="Georgia" panose="02040502050405020303" pitchFamily="18" charset="0"/>
              </a:rPr>
              <a:t>with both frequency and spatial domain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9CD431E0-2AFF-4977-8DE8-F23E33F98CFE}"/>
              </a:ext>
            </a:extLst>
          </p:cNvPr>
          <p:cNvSpPr/>
          <p:nvPr/>
        </p:nvSpPr>
        <p:spPr>
          <a:xfrm>
            <a:off x="2717006" y="2255725"/>
            <a:ext cx="17883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Frequency domain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439151E-944C-4EFC-A6D8-65A35DF688EE}"/>
              </a:ext>
            </a:extLst>
          </p:cNvPr>
          <p:cNvSpPr/>
          <p:nvPr/>
        </p:nvSpPr>
        <p:spPr>
          <a:xfrm>
            <a:off x="2206006" y="2633686"/>
            <a:ext cx="1601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Spatial domain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5E248491-89AE-4CEC-846C-07174580284B}"/>
              </a:ext>
            </a:extLst>
          </p:cNvPr>
          <p:cNvCxnSpPr>
            <a:cxnSpLocks/>
          </p:cNvCxnSpPr>
          <p:nvPr/>
        </p:nvCxnSpPr>
        <p:spPr>
          <a:xfrm>
            <a:off x="2206006" y="2316450"/>
            <a:ext cx="2204069" cy="615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8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134D0-2EC3-4E3F-BE70-95100A79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F62C0-5A78-44E5-A5E8-B8202740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A7E630-3F05-4095-A882-B06E21388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25" y="945107"/>
            <a:ext cx="8015288" cy="3325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A9C1B87-8015-47F6-B592-A53D64E895BF}"/>
                  </a:ext>
                </a:extLst>
              </p:cNvPr>
              <p:cNvSpPr/>
              <p:nvPr/>
            </p:nvSpPr>
            <p:spPr>
              <a:xfrm>
                <a:off x="8333571" y="1089115"/>
                <a:ext cx="3419206" cy="423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/>
                    </a:solidFill>
                    <a:latin typeface="Georgia" panose="02040502050405020303" pitchFamily="18" charset="0"/>
                    <a:ea typeface="腾讯体"/>
                    <a:cs typeface="OPPOSans B" panose="00020600040101010101" pitchFamily="18" charset="-122"/>
                  </a:rPr>
                  <a:t>The drag force: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𝑻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𝒊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𝒗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腾讯体"/>
                        <a:cs typeface="OPPOSans B" panose="00020600040101010101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𝒌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𝒗</m:t>
                        </m:r>
                      </m:sup>
                    </m:sSup>
                    <m:sSubSup>
                      <m:sSub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𝒊</m:t>
                        </m:r>
                      </m:sub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𝟐</m:t>
                        </m:r>
                      </m:sup>
                    </m:sSubSup>
                  </m:oMath>
                </a14:m>
                <a:endParaRPr lang="zh-CN" altLang="en-US" sz="2000" b="1" i="1" dirty="0">
                  <a:solidFill>
                    <a:schemeClr val="tx1"/>
                  </a:solidFill>
                  <a:latin typeface="Georgia" panose="02040502050405020303" pitchFamily="18" charset="0"/>
                  <a:ea typeface="腾讯体"/>
                  <a:cs typeface="OPPOSans B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A9C1B87-8015-47F6-B592-A53D64E89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571" y="1089115"/>
                <a:ext cx="3419206" cy="423129"/>
              </a:xfrm>
              <a:prstGeom prst="rect">
                <a:avLst/>
              </a:prstGeom>
              <a:blipFill>
                <a:blip r:embed="rId4"/>
                <a:stretch>
                  <a:fillRect l="-1783" t="-5797" b="-23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CCBBEF2-52F8-4745-8298-CB66B345F1E7}"/>
                  </a:ext>
                </a:extLst>
              </p:cNvPr>
              <p:cNvSpPr/>
              <p:nvPr/>
            </p:nvSpPr>
            <p:spPr>
              <a:xfrm>
                <a:off x="921559" y="3995949"/>
                <a:ext cx="3825343" cy="420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/>
                    </a:solidFill>
                    <a:latin typeface="Georgia" panose="02040502050405020303" pitchFamily="18" charset="0"/>
                    <a:ea typeface="腾讯体"/>
                    <a:cs typeface="OPPOSans B" panose="00020600040101010101" pitchFamily="18" charset="-122"/>
                  </a:rPr>
                  <a:t>The sound heard: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𝒊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𝑩𝑷𝑭</m:t>
                        </m:r>
                      </m:sup>
                    </m:sSubSup>
                    <m:r>
                      <a:rPr lang="en-US" altLang="zh-CN" sz="2000" b="1" i="1">
                        <a:latin typeface="Cambria Math" panose="02040503050406030204" pitchFamily="18" charset="0"/>
                        <a:ea typeface="腾讯体"/>
                        <a:cs typeface="OPPOSans B" panose="00020600040101010101" pitchFamily="18" charset="-122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腾讯体"/>
                        <a:cs typeface="OPPOSans B" panose="00020600040101010101" pitchFamily="18" charset="-122"/>
                      </a:rPr>
                      <m:t>𝒏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腾讯体"/>
                            <a:cs typeface="OPPOSans B" panose="00020600040101010101" pitchFamily="18" charset="-122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2000" b="1" i="1" dirty="0">
                  <a:latin typeface="Cambria Math" panose="02040503050406030204" pitchFamily="18" charset="0"/>
                  <a:ea typeface="腾讯体"/>
                  <a:cs typeface="OPPOSans B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CCBBEF2-52F8-4745-8298-CB66B345F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59" y="3995949"/>
                <a:ext cx="3825343" cy="420884"/>
              </a:xfrm>
              <a:prstGeom prst="rect">
                <a:avLst/>
              </a:prstGeom>
              <a:blipFill>
                <a:blip r:embed="rId5"/>
                <a:stretch>
                  <a:fillRect l="-1592" t="-5797" b="-23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F2B6AE4-11B4-422A-BA25-1644128DB1EC}"/>
              </a:ext>
            </a:extLst>
          </p:cNvPr>
          <p:cNvSpPr/>
          <p:nvPr/>
        </p:nvSpPr>
        <p:spPr>
          <a:xfrm>
            <a:off x="-1" y="5468813"/>
            <a:ext cx="12192001" cy="883427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The sound can be quantified based on drone’s structure.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D801FA-34EF-42F3-8B8A-63FC6C8D6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920335">
            <a:off x="877704" y="3115970"/>
            <a:ext cx="1473418" cy="5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6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E5659-782D-4107-95FB-F8036FBC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Observation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9A4B9F-D55A-43C6-A6B7-4FBC7BD8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8E0003-3168-40AF-961D-61773DB862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95437" y="2196721"/>
            <a:ext cx="2714244" cy="198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6DA69A-706A-4AC5-9BA2-89D8D33FCA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317" y="3573835"/>
            <a:ext cx="2255122" cy="1779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27D112-6CFF-4610-9B36-99457D3512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6172" y="3573835"/>
            <a:ext cx="2255122" cy="17906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654A11-ECAD-46A6-8C60-C17C03E028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7161" y="3573835"/>
            <a:ext cx="2502360" cy="18617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7A5E354-2AFC-4DBE-8E4E-7600A471B0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5388" y="3573835"/>
            <a:ext cx="2255122" cy="1790612"/>
          </a:xfrm>
          <a:prstGeom prst="rect">
            <a:avLst/>
          </a:prstGeom>
        </p:spPr>
      </p:pic>
      <p:pic>
        <p:nvPicPr>
          <p:cNvPr id="17" name="hor1">
            <a:hlinkClick r:id="" action="ppaction://media"/>
            <a:extLst>
              <a:ext uri="{FF2B5EF4-FFF2-40B4-BE49-F238E27FC236}">
                <a16:creationId xmlns:a16="http://schemas.microsoft.com/office/drawing/2014/main" id="{630FD92B-A933-48C3-AEF9-FE1B9D2C14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 rot="10800000">
            <a:off x="9274184" y="1152872"/>
            <a:ext cx="2560000" cy="1440000"/>
          </a:xfrm>
          <a:prstGeom prst="rect">
            <a:avLst/>
          </a:prstGeom>
        </p:spPr>
      </p:pic>
      <p:pic>
        <p:nvPicPr>
          <p:cNvPr id="18" name="ver1">
            <a:hlinkClick r:id="" action="ppaction://media"/>
            <a:extLst>
              <a:ext uri="{FF2B5EF4-FFF2-40B4-BE49-F238E27FC236}">
                <a16:creationId xmlns:a16="http://schemas.microsoft.com/office/drawing/2014/main" id="{3C45280A-F8D5-4B1E-875A-6F5072228C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302835" y="1152872"/>
            <a:ext cx="2560000" cy="1440000"/>
          </a:xfrm>
          <a:prstGeom prst="rect">
            <a:avLst/>
          </a:prstGeom>
        </p:spPr>
      </p:pic>
      <p:pic>
        <p:nvPicPr>
          <p:cNvPr id="19" name="yaw1">
            <a:hlinkClick r:id="" action="ppaction://media"/>
            <a:extLst>
              <a:ext uri="{FF2B5EF4-FFF2-40B4-BE49-F238E27FC236}">
                <a16:creationId xmlns:a16="http://schemas.microsoft.com/office/drawing/2014/main" id="{23F4AD44-24CD-4AAD-830B-D0209EA51B1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335980" y="1152872"/>
            <a:ext cx="2560000" cy="1440000"/>
          </a:xfrm>
          <a:prstGeom prst="rect">
            <a:avLst/>
          </a:prstGeom>
        </p:spPr>
      </p:pic>
      <p:pic>
        <p:nvPicPr>
          <p:cNvPr id="20" name="hover">
            <a:hlinkClick r:id="" action="ppaction://media"/>
            <a:extLst>
              <a:ext uri="{FF2B5EF4-FFF2-40B4-BE49-F238E27FC236}">
                <a16:creationId xmlns:a16="http://schemas.microsoft.com/office/drawing/2014/main" id="{21617006-5FA2-4C21-AC01-04C16523853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69125" y="1152872"/>
            <a:ext cx="2560000" cy="1440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2A4D592-4B6D-4F00-9FDA-92FE2FBF6D89}"/>
              </a:ext>
            </a:extLst>
          </p:cNvPr>
          <p:cNvSpPr/>
          <p:nvPr/>
        </p:nvSpPr>
        <p:spPr>
          <a:xfrm>
            <a:off x="369125" y="2773847"/>
            <a:ext cx="2555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Hovering Motion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FEAC742-4915-4757-9FD9-C3DC404776DD}"/>
              </a:ext>
            </a:extLst>
          </p:cNvPr>
          <p:cNvSpPr/>
          <p:nvPr/>
        </p:nvSpPr>
        <p:spPr>
          <a:xfrm>
            <a:off x="3331486" y="2773847"/>
            <a:ext cx="2564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Yaw Motion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21E2565-8F87-4C83-A07A-3DE10C0BF239}"/>
              </a:ext>
            </a:extLst>
          </p:cNvPr>
          <p:cNvSpPr/>
          <p:nvPr/>
        </p:nvSpPr>
        <p:spPr>
          <a:xfrm>
            <a:off x="6298341" y="2770109"/>
            <a:ext cx="25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Vertical Motion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AA130E-553E-411D-85BA-7ACA2F84FACE}"/>
              </a:ext>
            </a:extLst>
          </p:cNvPr>
          <p:cNvSpPr/>
          <p:nvPr/>
        </p:nvSpPr>
        <p:spPr>
          <a:xfrm>
            <a:off x="9260702" y="2770108"/>
            <a:ext cx="2573482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panose="020B0503020204020204" pitchFamily="34" charset="-122"/>
              </a:rPr>
              <a:t>Horizontal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BB807E-DFBF-4BE5-B90E-23DA9F4794BE}"/>
                  </a:ext>
                </a:extLst>
              </p:cNvPr>
              <p:cNvSpPr/>
              <p:nvPr/>
            </p:nvSpPr>
            <p:spPr>
              <a:xfrm>
                <a:off x="589665" y="3193007"/>
                <a:ext cx="21144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腾讯体"/>
                          <a:cs typeface="OPPOSans B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腾讯体"/>
                          <a:cs typeface="OPPOSans B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腾讯体"/>
                          <a:cs typeface="OPPOSans B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BB807E-DFBF-4BE5-B90E-23DA9F479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65" y="3193007"/>
                <a:ext cx="2114425" cy="369332"/>
              </a:xfrm>
              <a:prstGeom prst="rect">
                <a:avLst/>
              </a:prstGeom>
              <a:blipFill>
                <a:blip r:embed="rId19"/>
                <a:stretch>
                  <a:fillRect l="-288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0EEC8B8-3D48-4410-9786-72FFC1C4CD09}"/>
                  </a:ext>
                </a:extLst>
              </p:cNvPr>
              <p:cNvSpPr/>
              <p:nvPr/>
            </p:nvSpPr>
            <p:spPr>
              <a:xfrm>
                <a:off x="3654303" y="3193007"/>
                <a:ext cx="1918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腾讯体"/>
                          <a:cs typeface="OPPOSans B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,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腾讯体"/>
                          <a:cs typeface="OPPOSans B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0EEC8B8-3D48-4410-9786-72FFC1C4C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303" y="3193007"/>
                <a:ext cx="1918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536DD44-E83E-4EB0-B8C7-6BEC7CA80E30}"/>
                  </a:ext>
                </a:extLst>
              </p:cNvPr>
              <p:cNvSpPr/>
              <p:nvPr/>
            </p:nvSpPr>
            <p:spPr>
              <a:xfrm>
                <a:off x="6521128" y="3193007"/>
                <a:ext cx="21144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腾讯体"/>
                          <a:cs typeface="OPPOSans B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腾讯体"/>
                          <a:cs typeface="OPPOSans B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腾讯体"/>
                          <a:cs typeface="OPPOSans B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536DD44-E83E-4EB0-B8C7-6BEC7CA80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128" y="3193007"/>
                <a:ext cx="2114425" cy="369332"/>
              </a:xfrm>
              <a:prstGeom prst="rect">
                <a:avLst/>
              </a:prstGeom>
              <a:blipFill>
                <a:blip r:embed="rId21"/>
                <a:stretch>
                  <a:fillRect l="-288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E6651D3-3FD4-4207-8301-A0055038509D}"/>
                  </a:ext>
                </a:extLst>
              </p:cNvPr>
              <p:cNvSpPr/>
              <p:nvPr/>
            </p:nvSpPr>
            <p:spPr>
              <a:xfrm>
                <a:off x="9578710" y="3193007"/>
                <a:ext cx="1928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腾讯体"/>
                          <a:cs typeface="OPPOSans B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,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腾讯体"/>
                          <a:cs typeface="OPPOSans B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腾讯体"/>
                              <a:cs typeface="OPPOSans B" panose="00020600040101010101" pitchFamily="18" charset="-122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E6651D3-3FD4-4207-8301-A00550385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710" y="3193007"/>
                <a:ext cx="1928477" cy="369332"/>
              </a:xfrm>
              <a:prstGeom prst="rect">
                <a:avLst/>
              </a:prstGeom>
              <a:blipFill>
                <a:blip r:embed="rId2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2099EB20-0395-440C-A67C-98E380461F54}"/>
              </a:ext>
            </a:extLst>
          </p:cNvPr>
          <p:cNvSpPr/>
          <p:nvPr/>
        </p:nvSpPr>
        <p:spPr>
          <a:xfrm>
            <a:off x="-1" y="5468813"/>
            <a:ext cx="12192001" cy="883427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Georgia" panose="02040502050405020303" pitchFamily="18" charset="0"/>
                <a:ea typeface="Microsoft YaHei" charset="0"/>
              </a:rPr>
              <a:t>How to disambiguate motions with the same number of frequency band?</a:t>
            </a:r>
          </a:p>
        </p:txBody>
      </p:sp>
    </p:spTree>
    <p:extLst>
      <p:ext uri="{BB962C8B-B14F-4D97-AF65-F5344CB8AC3E}">
        <p14:creationId xmlns:p14="http://schemas.microsoft.com/office/powerpoint/2010/main" val="95926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7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6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6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 mute="1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6869</TotalTime>
  <Words>826</Words>
  <Application>Microsoft Office PowerPoint</Application>
  <PresentationFormat>宽屏</PresentationFormat>
  <Paragraphs>215</Paragraphs>
  <Slides>20</Slides>
  <Notes>9</Notes>
  <HiddenSlides>1</HiddenSlides>
  <MMClips>14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OPPOSans B</vt:lpstr>
      <vt:lpstr>等线</vt:lpstr>
      <vt:lpstr>腾讯体</vt:lpstr>
      <vt:lpstr>微软雅黑</vt:lpstr>
      <vt:lpstr>微软雅黑</vt:lpstr>
      <vt:lpstr>微软雅黑 Light</vt:lpstr>
      <vt:lpstr>Arial</vt:lpstr>
      <vt:lpstr>Cambria Math</vt:lpstr>
      <vt:lpstr>Georgia</vt:lpstr>
      <vt:lpstr>Times New Roman</vt:lpstr>
      <vt:lpstr>Office 主题​​</vt:lpstr>
      <vt:lpstr>PowerPoint 演示文稿</vt:lpstr>
      <vt:lpstr>Emerging Indoor Drone Application</vt:lpstr>
      <vt:lpstr>Dilemma of Indoor Drone Tracking</vt:lpstr>
      <vt:lpstr>Our Method</vt:lpstr>
      <vt:lpstr>Insight</vt:lpstr>
      <vt:lpstr>Insight</vt:lpstr>
      <vt:lpstr>AIM Overview</vt:lpstr>
      <vt:lpstr>Preliminary</vt:lpstr>
      <vt:lpstr>Observation</vt:lpstr>
      <vt:lpstr>Motion Identification Scheme</vt:lpstr>
      <vt:lpstr>Tracking Model</vt:lpstr>
      <vt:lpstr>Tracking in NLoS</vt:lpstr>
      <vt:lpstr>Evaluation</vt:lpstr>
      <vt:lpstr>Overall Performance</vt:lpstr>
      <vt:lpstr>Impact of Environment Noise</vt:lpstr>
      <vt:lpstr>Deployment in Real Warehouse</vt:lpstr>
      <vt:lpstr>Scalability in Range and Outdoors</vt:lpstr>
      <vt:lpstr>Summary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网络化感知技术与应用</dc:title>
  <dc:creator>王伟国</dc:creator>
  <cp:lastModifiedBy>shui san</cp:lastModifiedBy>
  <cp:revision>1079</cp:revision>
  <dcterms:created xsi:type="dcterms:W3CDTF">2022-04-12T21:57:47Z</dcterms:created>
  <dcterms:modified xsi:type="dcterms:W3CDTF">2023-02-26T11:28:55Z</dcterms:modified>
</cp:coreProperties>
</file>